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hart19.xml" ContentType="application/vnd.openxmlformats-officedocument.drawingml.char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charts/chart17.xml" ContentType="application/vnd.openxmlformats-officedocument.drawingml.chart+xml"/>
  <Override PartName="/ppt/charts/chart26.xml" ContentType="application/vnd.openxmlformats-officedocument.drawingml.char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harts/chart13.xml" ContentType="application/vnd.openxmlformats-officedocument.drawingml.chart+xml"/>
  <Override PartName="/ppt/charts/chart15.xml" ContentType="application/vnd.openxmlformats-officedocument.drawingml.chart+xml"/>
  <Override PartName="/ppt/charts/chart24.xml" ContentType="application/vnd.openxmlformats-officedocument.drawingml.char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charts/chart22.xml" ContentType="application/vnd.openxmlformats-officedocument.drawingml.char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10.xml" ContentType="application/vnd.openxmlformats-officedocument.drawingml.chart+xml"/>
  <Override PartName="/ppt/charts/chart20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8.xml" ContentType="application/vnd.openxmlformats-officedocument.drawingml.char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charts/chart16.xml" ContentType="application/vnd.openxmlformats-officedocument.drawingml.chart+xml"/>
  <Override PartName="/ppt/charts/chart25.xml" ContentType="application/vnd.openxmlformats-officedocument.drawingml.char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charts/chart14.xml" ContentType="application/vnd.openxmlformats-officedocument.drawingml.chart+xml"/>
  <Override PartName="/ppt/charts/chart23.xml" ContentType="application/vnd.openxmlformats-officedocument.drawingml.char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charts/chart12.xml" ContentType="application/vnd.openxmlformats-officedocument.drawingml.chart+xml"/>
  <Override PartName="/ppt/charts/chart2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98" r:id="rId3"/>
    <p:sldId id="273" r:id="rId4"/>
    <p:sldId id="262" r:id="rId5"/>
    <p:sldId id="288" r:id="rId6"/>
    <p:sldId id="297" r:id="rId7"/>
    <p:sldId id="266" r:id="rId8"/>
    <p:sldId id="265" r:id="rId9"/>
    <p:sldId id="267" r:id="rId10"/>
    <p:sldId id="268" r:id="rId11"/>
    <p:sldId id="270" r:id="rId12"/>
    <p:sldId id="271" r:id="rId13"/>
    <p:sldId id="272" r:id="rId14"/>
    <p:sldId id="290" r:id="rId15"/>
    <p:sldId id="291" r:id="rId16"/>
    <p:sldId id="292" r:id="rId17"/>
    <p:sldId id="293" r:id="rId18"/>
    <p:sldId id="295" r:id="rId19"/>
    <p:sldId id="29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y Koval" initials="AK" lastIdx="1" clrIdx="0">
    <p:extLst>
      <p:ext uri="{19B8F6BF-5375-455C-9EA6-DF929625EA0E}">
        <p15:presenceInfo xmlns:p15="http://schemas.microsoft.com/office/powerpoint/2012/main" xmlns="" userId="ceb4e0b35b0260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0231" autoAdjust="0"/>
  </p:normalViewPr>
  <p:slideViewPr>
    <p:cSldViewPr snapToGrid="0">
      <p:cViewPr>
        <p:scale>
          <a:sx n="75" d="100"/>
          <a:sy n="75" d="100"/>
        </p:scale>
        <p:origin x="-642" y="-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ser>
          <c:idx val="1"/>
          <c:order val="0"/>
          <c:tx>
            <c:strRef>
              <c:f>'[examining the WINBUGS results.xlsx]Model solutions'!$D$30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solutions'!$D$31:$D$35</c:f>
              <c:numCache>
                <c:formatCode>General</c:formatCode>
                <c:ptCount val="5"/>
                <c:pt idx="0">
                  <c:v>14.657210000000001</c:v>
                </c:pt>
                <c:pt idx="1">
                  <c:v>17.116530000000001</c:v>
                </c:pt>
                <c:pt idx="2">
                  <c:v>24.720649999999971</c:v>
                </c:pt>
                <c:pt idx="3">
                  <c:v>23.355979999999999</c:v>
                </c:pt>
                <c:pt idx="4">
                  <c:v>37.692439585169602</c:v>
                </c:pt>
              </c:numCache>
            </c:numRef>
          </c:val>
        </c:ser>
        <c:ser>
          <c:idx val="2"/>
          <c:order val="1"/>
          <c:tx>
            <c:strRef>
              <c:f>'[examining the WINBUGS results.xlsx]Model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solutions'!$E$31:$E$35</c:f>
              <c:numCache>
                <c:formatCode>General</c:formatCode>
                <c:ptCount val="5"/>
                <c:pt idx="0">
                  <c:v>21.725529999999971</c:v>
                </c:pt>
                <c:pt idx="1">
                  <c:v>24.184860000000015</c:v>
                </c:pt>
                <c:pt idx="2">
                  <c:v>31.788969999999985</c:v>
                </c:pt>
                <c:pt idx="3">
                  <c:v>30.424309999999977</c:v>
                </c:pt>
                <c:pt idx="4">
                  <c:v>44.760762567257295</c:v>
                </c:pt>
              </c:numCache>
            </c:numRef>
          </c:val>
        </c:ser>
        <c:ser>
          <c:idx val="3"/>
          <c:order val="2"/>
          <c:tx>
            <c:strRef>
              <c:f>'[examining the WINBUGS results.xlsx]Model solutions'!$F$30</c:f>
              <c:strCache>
                <c:ptCount val="1"/>
                <c:pt idx="0">
                  <c:v>D-AIC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solutions'!$F$31:$F$35</c:f>
              <c:numCache>
                <c:formatCode>General</c:formatCode>
                <c:ptCount val="5"/>
                <c:pt idx="0">
                  <c:v>12.205640000000002</c:v>
                </c:pt>
                <c:pt idx="1">
                  <c:v>10.47321</c:v>
                </c:pt>
                <c:pt idx="2">
                  <c:v>13.87815</c:v>
                </c:pt>
                <c:pt idx="3">
                  <c:v>13.397630000000007</c:v>
                </c:pt>
                <c:pt idx="4">
                  <c:v>19.537250000000014</c:v>
                </c:pt>
              </c:numCache>
            </c:numRef>
          </c:val>
        </c:ser>
        <c:ser>
          <c:idx val="4"/>
          <c:order val="3"/>
          <c:tx>
            <c:strRef>
              <c:f>'[examining the WINBUGS results.xlsx]Model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solutions'!$G$31:$G$35</c:f>
              <c:numCache>
                <c:formatCode>General</c:formatCode>
                <c:ptCount val="5"/>
                <c:pt idx="0">
                  <c:v>19.273969999999988</c:v>
                </c:pt>
                <c:pt idx="1">
                  <c:v>17.541530000000002</c:v>
                </c:pt>
                <c:pt idx="2">
                  <c:v>20.94646999999998</c:v>
                </c:pt>
                <c:pt idx="3">
                  <c:v>20.465949999999971</c:v>
                </c:pt>
                <c:pt idx="4">
                  <c:v>26.60558</c:v>
                </c:pt>
              </c:numCache>
            </c:numRef>
          </c:val>
        </c:ser>
        <c:ser>
          <c:idx val="5"/>
          <c:order val="4"/>
          <c:tx>
            <c:strRef>
              <c:f>'[examining the WINBUGS results.xlsx]Model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solutions'!$I$31:$I$35</c:f>
              <c:numCache>
                <c:formatCode>General</c:formatCode>
                <c:ptCount val="5"/>
                <c:pt idx="0">
                  <c:v>49.721630000000012</c:v>
                </c:pt>
                <c:pt idx="1">
                  <c:v>53.84639</c:v>
                </c:pt>
                <c:pt idx="2">
                  <c:v>61.109840000000005</c:v>
                </c:pt>
                <c:pt idx="3">
                  <c:v>73.82335999999998</c:v>
                </c:pt>
                <c:pt idx="4">
                  <c:v>131.7294</c:v>
                </c:pt>
              </c:numCache>
            </c:numRef>
          </c:val>
        </c:ser>
        <c:marker val="1"/>
        <c:axId val="48487808"/>
        <c:axId val="49292800"/>
      </c:lineChart>
      <c:catAx>
        <c:axId val="48487808"/>
        <c:scaling>
          <c:orientation val="maxMin"/>
        </c:scaling>
        <c:delete val="1"/>
        <c:axPos val="b"/>
        <c:numFmt formatCode="General" sourceLinked="1"/>
        <c:tickLblPos val="none"/>
        <c:crossAx val="49292800"/>
        <c:crosses val="autoZero"/>
        <c:auto val="1"/>
        <c:lblAlgn val="ctr"/>
        <c:lblOffset val="100"/>
      </c:catAx>
      <c:valAx>
        <c:axId val="49292800"/>
        <c:scaling>
          <c:orientation val="minMax"/>
          <c:max val="140"/>
        </c:scaling>
        <c:axPos val="r"/>
        <c:majorGridlines/>
        <c:numFmt formatCode="General" sourceLinked="1"/>
        <c:tickLblPos val="low"/>
        <c:crossAx val="48487808"/>
        <c:crossesAt val="1980"/>
        <c:crossBetween val="between"/>
      </c:valAx>
    </c:plotArea>
    <c:plotVisOnly val="1"/>
    <c:dispBlanksAs val="gap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</c:ser>
        <c:marker val="1"/>
        <c:axId val="202054656"/>
        <c:axId val="202118272"/>
      </c:lineChart>
      <c:catAx>
        <c:axId val="202054656"/>
        <c:scaling>
          <c:orientation val="minMax"/>
        </c:scaling>
        <c:delete val="1"/>
        <c:axPos val="b"/>
        <c:numFmt formatCode="General" sourceLinked="1"/>
        <c:tickLblPos val="none"/>
        <c:crossAx val="202118272"/>
        <c:crosses val="autoZero"/>
        <c:auto val="1"/>
        <c:lblAlgn val="ctr"/>
        <c:lblOffset val="100"/>
      </c:catAx>
      <c:valAx>
        <c:axId val="202118272"/>
        <c:scaling>
          <c:orientation val="minMax"/>
          <c:max val="0.1"/>
          <c:min val="0.05"/>
        </c:scaling>
        <c:axPos val="l"/>
        <c:majorGridlines/>
        <c:numFmt formatCode="General" sourceLinked="1"/>
        <c:tickLblPos val="high"/>
        <c:crossAx val="20205465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</c:ser>
        <c:marker val="1"/>
        <c:axId val="45935616"/>
        <c:axId val="46744704"/>
      </c:lineChart>
      <c:catAx>
        <c:axId val="45935616"/>
        <c:scaling>
          <c:orientation val="minMax"/>
        </c:scaling>
        <c:delete val="1"/>
        <c:axPos val="b"/>
        <c:numFmt formatCode="General" sourceLinked="1"/>
        <c:tickLblPos val="none"/>
        <c:crossAx val="46744704"/>
        <c:crosses val="autoZero"/>
        <c:auto val="1"/>
        <c:lblAlgn val="ctr"/>
        <c:lblOffset val="100"/>
      </c:catAx>
      <c:valAx>
        <c:axId val="46744704"/>
        <c:scaling>
          <c:orientation val="minMax"/>
          <c:max val="0.2"/>
          <c:min val="0"/>
        </c:scaling>
        <c:axPos val="l"/>
        <c:majorGridlines/>
        <c:numFmt formatCode="General" sourceLinked="1"/>
        <c:tickLblPos val="high"/>
        <c:crossAx val="4593561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</c:ser>
        <c:marker val="1"/>
        <c:axId val="46867968"/>
        <c:axId val="46869888"/>
      </c:lineChart>
      <c:catAx>
        <c:axId val="46867968"/>
        <c:scaling>
          <c:orientation val="minMax"/>
        </c:scaling>
        <c:delete val="1"/>
        <c:axPos val="b"/>
        <c:numFmt formatCode="General" sourceLinked="1"/>
        <c:tickLblPos val="none"/>
        <c:crossAx val="46869888"/>
        <c:crosses val="autoZero"/>
        <c:auto val="1"/>
        <c:lblAlgn val="ctr"/>
        <c:lblOffset val="100"/>
      </c:catAx>
      <c:valAx>
        <c:axId val="46869888"/>
        <c:scaling>
          <c:orientation val="minMax"/>
          <c:max val="0.2"/>
          <c:min val="5.0000000000000024E-2"/>
        </c:scaling>
        <c:axPos val="l"/>
        <c:majorGridlines/>
        <c:numFmt formatCode="General" sourceLinked="1"/>
        <c:tickLblPos val="high"/>
        <c:crossAx val="4686796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ser>
          <c:idx val="1"/>
          <c:order val="0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</c:ser>
        <c:ser>
          <c:idx val="2"/>
          <c:order val="1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</c:ser>
        <c:ser>
          <c:idx val="3"/>
          <c:order val="2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</c:ser>
        <c:ser>
          <c:idx val="4"/>
          <c:order val="3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</c:ser>
        <c:ser>
          <c:idx val="5"/>
          <c:order val="4"/>
          <c:tx>
            <c:strRef>
              <c:f>'[examining the MATLAB results4.xlsx]Model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solutions'!$I$31:$I$35</c:f>
              <c:numCache>
                <c:formatCode>General</c:formatCode>
                <c:ptCount val="5"/>
                <c:pt idx="0">
                  <c:v>38.90375780277973</c:v>
                </c:pt>
                <c:pt idx="1">
                  <c:v>37.736583396627829</c:v>
                </c:pt>
                <c:pt idx="2">
                  <c:v>44.132157174003503</c:v>
                </c:pt>
                <c:pt idx="3">
                  <c:v>48.3780418919198</c:v>
                </c:pt>
                <c:pt idx="4">
                  <c:v>71.896871173588352</c:v>
                </c:pt>
              </c:numCache>
            </c:numRef>
          </c:val>
        </c:ser>
        <c:marker val="1"/>
        <c:axId val="200397184"/>
        <c:axId val="200425472"/>
      </c:lineChart>
      <c:catAx>
        <c:axId val="200397184"/>
        <c:scaling>
          <c:orientation val="maxMin"/>
        </c:scaling>
        <c:delete val="1"/>
        <c:axPos val="b"/>
        <c:numFmt formatCode="General" sourceLinked="1"/>
        <c:tickLblPos val="none"/>
        <c:crossAx val="200425472"/>
        <c:crosses val="autoZero"/>
        <c:auto val="1"/>
        <c:lblAlgn val="ctr"/>
        <c:lblOffset val="100"/>
      </c:catAx>
      <c:valAx>
        <c:axId val="200425472"/>
        <c:scaling>
          <c:orientation val="minMax"/>
          <c:max val="140"/>
        </c:scaling>
        <c:axPos val="r"/>
        <c:majorGridlines/>
        <c:numFmt formatCode="General" sourceLinked="1"/>
        <c:tickLblPos val="low"/>
        <c:crossAx val="200397184"/>
        <c:crossesAt val="1980"/>
        <c:crossBetween val="between"/>
      </c:valAx>
    </c:plotArea>
    <c:plotVisOnly val="1"/>
    <c:dispBlanksAs val="gap"/>
  </c:chart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MATLAB results4.xlsx]Model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solutions'!$L$57:$P$57</c:f>
              <c:numCache>
                <c:formatCode>General</c:formatCode>
                <c:ptCount val="5"/>
                <c:pt idx="0">
                  <c:v>6.8944008222349001E-2</c:v>
                </c:pt>
                <c:pt idx="1">
                  <c:v>9.7565440908789797E-2</c:v>
                </c:pt>
                <c:pt idx="2">
                  <c:v>0.13164114250688333</c:v>
                </c:pt>
                <c:pt idx="3">
                  <c:v>0.14166786629256856</c:v>
                </c:pt>
                <c:pt idx="4">
                  <c:v>0.17508968886860024</c:v>
                </c:pt>
              </c:numCache>
            </c:numRef>
          </c:val>
        </c:ser>
        <c:ser>
          <c:idx val="1"/>
          <c:order val="1"/>
          <c:tx>
            <c:strRef>
              <c:f>'[examining the MATLAB results4.xlsx]Model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solutions'!$L$58:$P$58</c:f>
              <c:numCache>
                <c:formatCode>General</c:formatCode>
                <c:ptCount val="5"/>
                <c:pt idx="0">
                  <c:v>5.1962601789104793E-2</c:v>
                </c:pt>
                <c:pt idx="1">
                  <c:v>6.2859260759107499E-2</c:v>
                </c:pt>
                <c:pt idx="2">
                  <c:v>7.6296774333885195E-2</c:v>
                </c:pt>
                <c:pt idx="3">
                  <c:v>7.9430754682763074E-2</c:v>
                </c:pt>
                <c:pt idx="4">
                  <c:v>0.14128334113545174</c:v>
                </c:pt>
              </c:numCache>
            </c:numRef>
          </c:val>
        </c:ser>
        <c:ser>
          <c:idx val="2"/>
          <c:order val="2"/>
          <c:tx>
            <c:strRef>
              <c:f>'[examining the MATLAB results4.xlsx]Model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solutions'!$L$59:$P$59</c:f>
              <c:numCache>
                <c:formatCode>General</c:formatCode>
                <c:ptCount val="5"/>
                <c:pt idx="0">
                  <c:v>0.12266617135983089</c:v>
                </c:pt>
                <c:pt idx="1">
                  <c:v>9.7611070821636864E-2</c:v>
                </c:pt>
                <c:pt idx="2">
                  <c:v>0.12246565181697927</c:v>
                </c:pt>
                <c:pt idx="3">
                  <c:v>8.6603443832013224E-2</c:v>
                </c:pt>
                <c:pt idx="4">
                  <c:v>0.12603429807822247</c:v>
                </c:pt>
              </c:numCache>
            </c:numRef>
          </c:val>
        </c:ser>
        <c:marker val="1"/>
        <c:axId val="48316800"/>
        <c:axId val="48318720"/>
      </c:lineChart>
      <c:catAx>
        <c:axId val="48316800"/>
        <c:scaling>
          <c:orientation val="minMax"/>
        </c:scaling>
        <c:delete val="1"/>
        <c:axPos val="b"/>
        <c:numFmt formatCode="General" sourceLinked="1"/>
        <c:tickLblPos val="none"/>
        <c:crossAx val="48318720"/>
        <c:crosses val="autoZero"/>
        <c:auto val="1"/>
        <c:lblAlgn val="ctr"/>
        <c:lblOffset val="100"/>
      </c:catAx>
      <c:valAx>
        <c:axId val="48318720"/>
        <c:scaling>
          <c:orientation val="minMax"/>
          <c:max val="0.35000000000000026"/>
          <c:min val="0"/>
        </c:scaling>
        <c:axPos val="l"/>
        <c:majorGridlines/>
        <c:numFmt formatCode="General" sourceLinked="1"/>
        <c:tickLblPos val="high"/>
        <c:crossAx val="48316800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MATLAB results4.xlsx]Model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solutions'!$D$57:$H$57</c:f>
              <c:numCache>
                <c:formatCode>General</c:formatCode>
                <c:ptCount val="5"/>
                <c:pt idx="0">
                  <c:v>6.8414132817629994E-2</c:v>
                </c:pt>
                <c:pt idx="1">
                  <c:v>6.9916131790427313E-2</c:v>
                </c:pt>
                <c:pt idx="2">
                  <c:v>0.10051297796864719</c:v>
                </c:pt>
                <c:pt idx="3">
                  <c:v>9.9829907658272807E-2</c:v>
                </c:pt>
                <c:pt idx="4">
                  <c:v>0.11768852561484811</c:v>
                </c:pt>
              </c:numCache>
            </c:numRef>
          </c:val>
        </c:ser>
        <c:ser>
          <c:idx val="1"/>
          <c:order val="1"/>
          <c:tx>
            <c:strRef>
              <c:f>'[examining the MATLAB results4.xlsx]Model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solutions'!$D$58:$H$58</c:f>
              <c:numCache>
                <c:formatCode>General</c:formatCode>
                <c:ptCount val="5"/>
                <c:pt idx="0">
                  <c:v>5.1181839912599815E-2</c:v>
                </c:pt>
                <c:pt idx="1">
                  <c:v>5.706475098617779E-2</c:v>
                </c:pt>
                <c:pt idx="2">
                  <c:v>8.1584439672725162E-2</c:v>
                </c:pt>
                <c:pt idx="3">
                  <c:v>7.1417397607728458E-2</c:v>
                </c:pt>
                <c:pt idx="4">
                  <c:v>0.11393847497053312</c:v>
                </c:pt>
              </c:numCache>
            </c:numRef>
          </c:val>
        </c:ser>
        <c:ser>
          <c:idx val="2"/>
          <c:order val="2"/>
          <c:tx>
            <c:strRef>
              <c:f>'[examining the MATLAB results4.xlsx]Model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solutions'!$D$59:$H$59</c:f>
              <c:numCache>
                <c:formatCode>General</c:formatCode>
                <c:ptCount val="5"/>
                <c:pt idx="0">
                  <c:v>7.8027577567794937E-2</c:v>
                </c:pt>
                <c:pt idx="1">
                  <c:v>6.6683359332434869E-2</c:v>
                </c:pt>
                <c:pt idx="2">
                  <c:v>8.9238394479488267E-2</c:v>
                </c:pt>
                <c:pt idx="3">
                  <c:v>6.8581759410079476E-2</c:v>
                </c:pt>
                <c:pt idx="4">
                  <c:v>9.4094865017941495E-2</c:v>
                </c:pt>
              </c:numCache>
            </c:numRef>
          </c:val>
        </c:ser>
        <c:marker val="1"/>
        <c:axId val="48413312"/>
        <c:axId val="48501504"/>
      </c:lineChart>
      <c:catAx>
        <c:axId val="48413312"/>
        <c:scaling>
          <c:orientation val="minMax"/>
        </c:scaling>
        <c:delete val="1"/>
        <c:axPos val="b"/>
        <c:numFmt formatCode="General" sourceLinked="1"/>
        <c:tickLblPos val="none"/>
        <c:crossAx val="48501504"/>
        <c:crosses val="autoZero"/>
        <c:auto val="1"/>
        <c:lblAlgn val="ctr"/>
        <c:lblOffset val="100"/>
      </c:catAx>
      <c:valAx>
        <c:axId val="48501504"/>
        <c:scaling>
          <c:orientation val="minMax"/>
          <c:max val="0.2"/>
          <c:min val="0"/>
        </c:scaling>
        <c:axPos val="l"/>
        <c:majorGridlines/>
        <c:numFmt formatCode="General" sourceLinked="1"/>
        <c:tickLblPos val="high"/>
        <c:crossAx val="4841331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plotArea>
      <c:layout/>
      <c:lineChart>
        <c:grouping val="standard"/>
        <c:ser>
          <c:idx val="3"/>
          <c:order val="0"/>
          <c:tx>
            <c:strRef>
              <c:f>'[examining the MATLAB results4.xlsx]Model solutions'!$L$30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solutions'!$L$31:$L$35</c:f>
              <c:numCache>
                <c:formatCode>General</c:formatCode>
                <c:ptCount val="5"/>
                <c:pt idx="0">
                  <c:v>20.665780379762079</c:v>
                </c:pt>
                <c:pt idx="1">
                  <c:v>25.457207461583099</c:v>
                </c:pt>
                <c:pt idx="2">
                  <c:v>32.297157941304128</c:v>
                </c:pt>
                <c:pt idx="3">
                  <c:v>34.791918917309957</c:v>
                </c:pt>
                <c:pt idx="4">
                  <c:v>35.243603658312352</c:v>
                </c:pt>
              </c:numCache>
            </c:numRef>
          </c:val>
        </c:ser>
        <c:ser>
          <c:idx val="0"/>
          <c:order val="1"/>
          <c:tx>
            <c:strRef>
              <c:f>'[examining the MATLAB results4.xlsx]Model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solutions'!$O$31:$O$35</c:f>
              <c:numCache>
                <c:formatCode>General</c:formatCode>
                <c:ptCount val="5"/>
                <c:pt idx="0">
                  <c:v>22.994585133543886</c:v>
                </c:pt>
                <c:pt idx="1">
                  <c:v>19.275058162494528</c:v>
                </c:pt>
                <c:pt idx="2">
                  <c:v>22.355850162684433</c:v>
                </c:pt>
                <c:pt idx="3">
                  <c:v>21.346677641542886</c:v>
                </c:pt>
                <c:pt idx="4">
                  <c:v>27.211339179638902</c:v>
                </c:pt>
              </c:numCache>
            </c:numRef>
          </c:val>
        </c:ser>
        <c:ser>
          <c:idx val="4"/>
          <c:order val="2"/>
          <c:tx>
            <c:strRef>
              <c:f>'[examining the MATLAB results4.xlsx]Model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</c:dPt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solutions'!$Q$31:$Q$35</c:f>
              <c:numCache>
                <c:formatCode>General</c:formatCode>
                <c:ptCount val="5"/>
                <c:pt idx="0">
                  <c:v>41.652420640665198</c:v>
                </c:pt>
                <c:pt idx="1">
                  <c:v>39.6729248022653</c:v>
                </c:pt>
                <c:pt idx="2">
                  <c:v>52.025978063365699</c:v>
                </c:pt>
                <c:pt idx="3">
                  <c:v>65.372725735484849</c:v>
                </c:pt>
                <c:pt idx="4">
                  <c:v>110.587027197048</c:v>
                </c:pt>
              </c:numCache>
            </c:numRef>
          </c:val>
        </c:ser>
        <c:marker val="1"/>
        <c:axId val="49407872"/>
        <c:axId val="49409408"/>
      </c:lineChart>
      <c:catAx>
        <c:axId val="49407872"/>
        <c:scaling>
          <c:orientation val="maxMin"/>
        </c:scaling>
        <c:axPos val="b"/>
        <c:numFmt formatCode="General" sourceLinked="1"/>
        <c:majorTickMark val="none"/>
        <c:tickLblPos val="none"/>
        <c:crossAx val="49409408"/>
        <c:crosses val="autoZero"/>
        <c:auto val="1"/>
        <c:lblAlgn val="ctr"/>
        <c:lblOffset val="100"/>
      </c:catAx>
      <c:valAx>
        <c:axId val="49409408"/>
        <c:scaling>
          <c:orientation val="minMax"/>
          <c:max val="400"/>
        </c:scaling>
        <c:axPos val="r"/>
        <c:majorGridlines/>
        <c:numFmt formatCode="General" sourceLinked="1"/>
        <c:tickLblPos val="low"/>
        <c:crossAx val="49407872"/>
        <c:crossesAt val="1980"/>
        <c:crossBetween val="between"/>
        <c:majorUnit val="100"/>
      </c:valAx>
    </c:plotArea>
    <c:plotVisOnly val="1"/>
    <c:dispBlanksAs val="gap"/>
  </c:chart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plotArea>
      <c:layout/>
      <c:lineChart>
        <c:grouping val="standard"/>
        <c:ser>
          <c:idx val="3"/>
          <c:order val="0"/>
          <c:tx>
            <c:strRef>
              <c:f>'[examining the MATLAB results4.xlsx]Model solutions'!$L$30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solutions'!$L$31:$L$35</c:f>
              <c:numCache>
                <c:formatCode>General</c:formatCode>
                <c:ptCount val="5"/>
                <c:pt idx="0">
                  <c:v>20.665780379762079</c:v>
                </c:pt>
                <c:pt idx="1">
                  <c:v>25.457207461583099</c:v>
                </c:pt>
                <c:pt idx="2">
                  <c:v>32.297157941304128</c:v>
                </c:pt>
                <c:pt idx="3">
                  <c:v>34.791918917309957</c:v>
                </c:pt>
                <c:pt idx="4">
                  <c:v>35.243603658312352</c:v>
                </c:pt>
              </c:numCache>
            </c:numRef>
          </c:val>
        </c:ser>
        <c:ser>
          <c:idx val="0"/>
          <c:order val="1"/>
          <c:tx>
            <c:strRef>
              <c:f>'[examining the MATLAB results4.xlsx]Model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solutions'!$O$31:$O$35</c:f>
              <c:numCache>
                <c:formatCode>General</c:formatCode>
                <c:ptCount val="5"/>
                <c:pt idx="0">
                  <c:v>22.994585133543886</c:v>
                </c:pt>
                <c:pt idx="1">
                  <c:v>19.275058162494528</c:v>
                </c:pt>
                <c:pt idx="2">
                  <c:v>22.355850162684433</c:v>
                </c:pt>
                <c:pt idx="3">
                  <c:v>21.346677641542886</c:v>
                </c:pt>
                <c:pt idx="4">
                  <c:v>27.211339179638902</c:v>
                </c:pt>
              </c:numCache>
            </c:numRef>
          </c:val>
        </c:ser>
        <c:ser>
          <c:idx val="4"/>
          <c:order val="2"/>
          <c:tx>
            <c:strRef>
              <c:f>'[examining the MATLAB results4.xlsx]Model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</c:dPt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solutions'!$Q$31:$Q$35</c:f>
              <c:numCache>
                <c:formatCode>General</c:formatCode>
                <c:ptCount val="5"/>
                <c:pt idx="0">
                  <c:v>41.652420640665198</c:v>
                </c:pt>
                <c:pt idx="1">
                  <c:v>39.6729248022653</c:v>
                </c:pt>
                <c:pt idx="2">
                  <c:v>52.025978063365699</c:v>
                </c:pt>
                <c:pt idx="3">
                  <c:v>65.372725735484849</c:v>
                </c:pt>
                <c:pt idx="4">
                  <c:v>110.587027197048</c:v>
                </c:pt>
              </c:numCache>
            </c:numRef>
          </c:val>
        </c:ser>
        <c:marker val="1"/>
        <c:axId val="49579136"/>
        <c:axId val="49580672"/>
      </c:lineChart>
      <c:catAx>
        <c:axId val="49579136"/>
        <c:scaling>
          <c:orientation val="maxMin"/>
        </c:scaling>
        <c:axPos val="b"/>
        <c:numFmt formatCode="General" sourceLinked="1"/>
        <c:majorTickMark val="none"/>
        <c:tickLblPos val="none"/>
        <c:crossAx val="49580672"/>
        <c:crosses val="autoZero"/>
        <c:auto val="1"/>
        <c:lblAlgn val="ctr"/>
        <c:lblOffset val="100"/>
      </c:catAx>
      <c:valAx>
        <c:axId val="49580672"/>
        <c:scaling>
          <c:orientation val="minMax"/>
          <c:max val="200"/>
        </c:scaling>
        <c:axPos val="r"/>
        <c:majorGridlines/>
        <c:numFmt formatCode="General" sourceLinked="1"/>
        <c:tickLblPos val="low"/>
        <c:crossAx val="49579136"/>
        <c:crossesAt val="1980"/>
        <c:crossBetween val="between"/>
        <c:majorUnit val="100"/>
      </c:valAx>
    </c:plotArea>
    <c:plotVisOnly val="1"/>
    <c:dispBlanksAs val="gap"/>
  </c:chart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ser>
          <c:idx val="1"/>
          <c:order val="0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</c:ser>
        <c:ser>
          <c:idx val="2"/>
          <c:order val="1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</c:ser>
        <c:ser>
          <c:idx val="3"/>
          <c:order val="2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</c:ser>
        <c:ser>
          <c:idx val="4"/>
          <c:order val="3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</c:ser>
        <c:ser>
          <c:idx val="5"/>
          <c:order val="4"/>
          <c:tx>
            <c:strRef>
              <c:f>'[examining the MATLAB results4.xlsx]Model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solutions'!$I$31:$I$35</c:f>
              <c:numCache>
                <c:formatCode>General</c:formatCode>
                <c:ptCount val="5"/>
                <c:pt idx="0">
                  <c:v>38.90375780277973</c:v>
                </c:pt>
                <c:pt idx="1">
                  <c:v>37.736583396627829</c:v>
                </c:pt>
                <c:pt idx="2">
                  <c:v>44.132157174003503</c:v>
                </c:pt>
                <c:pt idx="3">
                  <c:v>48.3780418919198</c:v>
                </c:pt>
                <c:pt idx="4">
                  <c:v>71.896871173588352</c:v>
                </c:pt>
              </c:numCache>
            </c:numRef>
          </c:val>
        </c:ser>
        <c:marker val="1"/>
        <c:axId val="49664768"/>
        <c:axId val="49666688"/>
      </c:lineChart>
      <c:catAx>
        <c:axId val="49664768"/>
        <c:scaling>
          <c:orientation val="maxMin"/>
        </c:scaling>
        <c:delete val="1"/>
        <c:axPos val="b"/>
        <c:numFmt formatCode="General" sourceLinked="1"/>
        <c:tickLblPos val="none"/>
        <c:crossAx val="49666688"/>
        <c:crosses val="autoZero"/>
        <c:auto val="1"/>
        <c:lblAlgn val="ctr"/>
        <c:lblOffset val="100"/>
      </c:catAx>
      <c:valAx>
        <c:axId val="49666688"/>
        <c:scaling>
          <c:orientation val="minMax"/>
          <c:max val="80"/>
        </c:scaling>
        <c:axPos val="r"/>
        <c:majorGridlines/>
        <c:numFmt formatCode="General" sourceLinked="1"/>
        <c:tickLblPos val="low"/>
        <c:crossAx val="49664768"/>
        <c:crossesAt val="1980"/>
        <c:crossBetween val="between"/>
      </c:valAx>
    </c:plotArea>
    <c:plotVisOnly val="1"/>
    <c:dispBlanksAs val="gap"/>
  </c:chart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MATLAB results4.xlsx]Model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solutions'!$D$57:$H$57</c:f>
              <c:numCache>
                <c:formatCode>General</c:formatCode>
                <c:ptCount val="5"/>
                <c:pt idx="0">
                  <c:v>6.8414132817629994E-2</c:v>
                </c:pt>
                <c:pt idx="1">
                  <c:v>6.9916131790427313E-2</c:v>
                </c:pt>
                <c:pt idx="2">
                  <c:v>0.10051297796864719</c:v>
                </c:pt>
                <c:pt idx="3">
                  <c:v>9.9829907658272807E-2</c:v>
                </c:pt>
                <c:pt idx="4">
                  <c:v>0.11768852561484811</c:v>
                </c:pt>
              </c:numCache>
            </c:numRef>
          </c:val>
        </c:ser>
        <c:ser>
          <c:idx val="1"/>
          <c:order val="1"/>
          <c:tx>
            <c:strRef>
              <c:f>'[examining the MATLAB results4.xlsx]Model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solutions'!$D$58:$H$58</c:f>
              <c:numCache>
                <c:formatCode>General</c:formatCode>
                <c:ptCount val="5"/>
                <c:pt idx="0">
                  <c:v>5.1181839912599815E-2</c:v>
                </c:pt>
                <c:pt idx="1">
                  <c:v>5.706475098617779E-2</c:v>
                </c:pt>
                <c:pt idx="2">
                  <c:v>8.1584439672725162E-2</c:v>
                </c:pt>
                <c:pt idx="3">
                  <c:v>7.1417397607728458E-2</c:v>
                </c:pt>
                <c:pt idx="4">
                  <c:v>0.11393847497053312</c:v>
                </c:pt>
              </c:numCache>
            </c:numRef>
          </c:val>
        </c:ser>
        <c:ser>
          <c:idx val="2"/>
          <c:order val="2"/>
          <c:tx>
            <c:strRef>
              <c:f>'[examining the MATLAB results4.xlsx]Model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solutions'!$D$59:$H$59</c:f>
              <c:numCache>
                <c:formatCode>General</c:formatCode>
                <c:ptCount val="5"/>
                <c:pt idx="0">
                  <c:v>7.8027577567794937E-2</c:v>
                </c:pt>
                <c:pt idx="1">
                  <c:v>6.6683359332434869E-2</c:v>
                </c:pt>
                <c:pt idx="2">
                  <c:v>8.9238394479488267E-2</c:v>
                </c:pt>
                <c:pt idx="3">
                  <c:v>6.8581759410079476E-2</c:v>
                </c:pt>
                <c:pt idx="4">
                  <c:v>9.4094865017941495E-2</c:v>
                </c:pt>
              </c:numCache>
            </c:numRef>
          </c:val>
        </c:ser>
        <c:marker val="1"/>
        <c:axId val="49753088"/>
        <c:axId val="49759360"/>
      </c:lineChart>
      <c:catAx>
        <c:axId val="49753088"/>
        <c:scaling>
          <c:orientation val="minMax"/>
        </c:scaling>
        <c:delete val="1"/>
        <c:axPos val="b"/>
        <c:numFmt formatCode="General" sourceLinked="1"/>
        <c:tickLblPos val="none"/>
        <c:crossAx val="49759360"/>
        <c:crosses val="autoZero"/>
        <c:auto val="1"/>
        <c:lblAlgn val="ctr"/>
        <c:lblOffset val="100"/>
      </c:catAx>
      <c:valAx>
        <c:axId val="49759360"/>
        <c:scaling>
          <c:orientation val="minMax"/>
          <c:max val="0.15000000000000013"/>
          <c:min val="5.0000000000000024E-2"/>
        </c:scaling>
        <c:axPos val="l"/>
        <c:majorGridlines/>
        <c:numFmt formatCode="General" sourceLinked="1"/>
        <c:tickLblPos val="high"/>
        <c:crossAx val="4975308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WINBUGS results.xlsx]Model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solutions'!$L$57:$P$57</c:f>
              <c:numCache>
                <c:formatCode>General</c:formatCode>
                <c:ptCount val="5"/>
                <c:pt idx="0">
                  <c:v>7.7871603236078932E-2</c:v>
                </c:pt>
                <c:pt idx="1">
                  <c:v>9.8685661581968162E-2</c:v>
                </c:pt>
                <c:pt idx="2">
                  <c:v>0.1488618053746821</c:v>
                </c:pt>
                <c:pt idx="3">
                  <c:v>0.19617681743548002</c:v>
                </c:pt>
                <c:pt idx="4">
                  <c:v>0.26877611372452581</c:v>
                </c:pt>
              </c:numCache>
            </c:numRef>
          </c:val>
        </c:ser>
        <c:ser>
          <c:idx val="1"/>
          <c:order val="1"/>
          <c:tx>
            <c:strRef>
              <c:f>'[examining the WINBUGS results.xlsx]Model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solutions'!$L$58:$P$58</c:f>
              <c:numCache>
                <c:formatCode>General</c:formatCode>
                <c:ptCount val="5"/>
                <c:pt idx="0">
                  <c:v>5.4367148551773714E-2</c:v>
                </c:pt>
                <c:pt idx="1">
                  <c:v>4.8597536569906723E-2</c:v>
                </c:pt>
                <c:pt idx="2">
                  <c:v>6.5478756155485582E-2</c:v>
                </c:pt>
                <c:pt idx="3">
                  <c:v>5.2825486313804793E-2</c:v>
                </c:pt>
                <c:pt idx="4">
                  <c:v>8.2391337812442164E-2</c:v>
                </c:pt>
              </c:numCache>
            </c:numRef>
          </c:val>
        </c:ser>
        <c:ser>
          <c:idx val="2"/>
          <c:order val="2"/>
          <c:tx>
            <c:strRef>
              <c:f>'[examining the WINBUGS results.xlsx]Model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solutions'!$L$59:$P$59</c:f>
              <c:numCache>
                <c:formatCode>General</c:formatCode>
                <c:ptCount val="5"/>
                <c:pt idx="0">
                  <c:v>0.30171398703581093</c:v>
                </c:pt>
                <c:pt idx="1">
                  <c:v>0.26719743343321728</c:v>
                </c:pt>
                <c:pt idx="2">
                  <c:v>0.28556214657051066</c:v>
                </c:pt>
                <c:pt idx="3">
                  <c:v>0.29280751721639992</c:v>
                </c:pt>
                <c:pt idx="4">
                  <c:v>0.30632604422317483</c:v>
                </c:pt>
              </c:numCache>
            </c:numRef>
          </c:val>
        </c:ser>
        <c:marker val="1"/>
        <c:axId val="52783744"/>
        <c:axId val="54014720"/>
      </c:lineChart>
      <c:catAx>
        <c:axId val="52783744"/>
        <c:scaling>
          <c:orientation val="minMax"/>
        </c:scaling>
        <c:delete val="1"/>
        <c:axPos val="b"/>
        <c:numFmt formatCode="General" sourceLinked="1"/>
        <c:tickLblPos val="none"/>
        <c:crossAx val="54014720"/>
        <c:crosses val="autoZero"/>
        <c:auto val="1"/>
        <c:lblAlgn val="ctr"/>
        <c:lblOffset val="100"/>
      </c:catAx>
      <c:valAx>
        <c:axId val="54014720"/>
        <c:scaling>
          <c:orientation val="minMax"/>
          <c:max val="0.35000000000000026"/>
          <c:min val="0"/>
        </c:scaling>
        <c:axPos val="l"/>
        <c:majorGridlines/>
        <c:numFmt formatCode="General" sourceLinked="1"/>
        <c:tickLblPos val="high"/>
        <c:crossAx val="5278374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MATLAB results4.xlsx]Model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solutions'!$L$57:$P$57</c:f>
              <c:numCache>
                <c:formatCode>General</c:formatCode>
                <c:ptCount val="5"/>
                <c:pt idx="0">
                  <c:v>6.8944008222349001E-2</c:v>
                </c:pt>
                <c:pt idx="1">
                  <c:v>9.7565440908789797E-2</c:v>
                </c:pt>
                <c:pt idx="2">
                  <c:v>0.13164114250688333</c:v>
                </c:pt>
                <c:pt idx="3">
                  <c:v>0.14166786629256856</c:v>
                </c:pt>
                <c:pt idx="4">
                  <c:v>0.17508968886860024</c:v>
                </c:pt>
              </c:numCache>
            </c:numRef>
          </c:val>
        </c:ser>
        <c:ser>
          <c:idx val="1"/>
          <c:order val="1"/>
          <c:tx>
            <c:strRef>
              <c:f>'[examining the MATLAB results4.xlsx]Model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solutions'!$L$58:$P$58</c:f>
              <c:numCache>
                <c:formatCode>General</c:formatCode>
                <c:ptCount val="5"/>
                <c:pt idx="0">
                  <c:v>5.1962601789104793E-2</c:v>
                </c:pt>
                <c:pt idx="1">
                  <c:v>6.2859260759107499E-2</c:v>
                </c:pt>
                <c:pt idx="2">
                  <c:v>7.6296774333885195E-2</c:v>
                </c:pt>
                <c:pt idx="3">
                  <c:v>7.9430754682763074E-2</c:v>
                </c:pt>
                <c:pt idx="4">
                  <c:v>0.14128334113545174</c:v>
                </c:pt>
              </c:numCache>
            </c:numRef>
          </c:val>
        </c:ser>
        <c:ser>
          <c:idx val="2"/>
          <c:order val="2"/>
          <c:tx>
            <c:strRef>
              <c:f>'[examining the MATLAB results4.xlsx]Model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solutions'!$L$59:$P$59</c:f>
              <c:numCache>
                <c:formatCode>General</c:formatCode>
                <c:ptCount val="5"/>
                <c:pt idx="0">
                  <c:v>0.12266617135983089</c:v>
                </c:pt>
                <c:pt idx="1">
                  <c:v>9.7611070821636864E-2</c:v>
                </c:pt>
                <c:pt idx="2">
                  <c:v>0.12246565181697927</c:v>
                </c:pt>
                <c:pt idx="3">
                  <c:v>8.6603443832013224E-2</c:v>
                </c:pt>
                <c:pt idx="4">
                  <c:v>0.12603429807822247</c:v>
                </c:pt>
              </c:numCache>
            </c:numRef>
          </c:val>
        </c:ser>
        <c:marker val="1"/>
        <c:axId val="49821184"/>
        <c:axId val="49823104"/>
      </c:lineChart>
      <c:catAx>
        <c:axId val="49821184"/>
        <c:scaling>
          <c:orientation val="minMax"/>
        </c:scaling>
        <c:delete val="1"/>
        <c:axPos val="b"/>
        <c:numFmt formatCode="General" sourceLinked="1"/>
        <c:tickLblPos val="none"/>
        <c:crossAx val="49823104"/>
        <c:crosses val="autoZero"/>
        <c:auto val="1"/>
        <c:lblAlgn val="ctr"/>
        <c:lblOffset val="100"/>
      </c:catAx>
      <c:valAx>
        <c:axId val="49823104"/>
        <c:scaling>
          <c:orientation val="minMax"/>
          <c:max val="0.2"/>
          <c:min val="5.0000000000000024E-2"/>
        </c:scaling>
        <c:axPos val="l"/>
        <c:majorGridlines/>
        <c:numFmt formatCode="General" sourceLinked="1"/>
        <c:tickLblPos val="high"/>
        <c:crossAx val="4982118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205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</c:ser>
        <c:marker val="1"/>
        <c:axId val="49892736"/>
        <c:axId val="49927680"/>
      </c:lineChart>
      <c:catAx>
        <c:axId val="49892736"/>
        <c:scaling>
          <c:orientation val="minMax"/>
        </c:scaling>
        <c:delete val="1"/>
        <c:axPos val="b"/>
        <c:numFmt formatCode="General" sourceLinked="1"/>
        <c:tickLblPos val="none"/>
        <c:crossAx val="49927680"/>
        <c:crosses val="autoZero"/>
        <c:auto val="1"/>
        <c:lblAlgn val="ctr"/>
        <c:lblOffset val="100"/>
      </c:catAx>
      <c:valAx>
        <c:axId val="49927680"/>
        <c:scaling>
          <c:orientation val="minMax"/>
          <c:max val="0.1"/>
          <c:min val="0"/>
        </c:scaling>
        <c:axPos val="l"/>
        <c:majorGridlines/>
        <c:numFmt formatCode="General" sourceLinked="1"/>
        <c:tickLblPos val="high"/>
        <c:crossAx val="4989273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</c:ser>
        <c:marker val="1"/>
        <c:axId val="49944448"/>
        <c:axId val="49958912"/>
      </c:lineChart>
      <c:catAx>
        <c:axId val="49944448"/>
        <c:scaling>
          <c:orientation val="minMax"/>
        </c:scaling>
        <c:delete val="1"/>
        <c:axPos val="b"/>
        <c:numFmt formatCode="General" sourceLinked="1"/>
        <c:tickLblPos val="none"/>
        <c:crossAx val="49958912"/>
        <c:crosses val="autoZero"/>
        <c:auto val="1"/>
        <c:lblAlgn val="ctr"/>
        <c:lblOffset val="100"/>
      </c:catAx>
      <c:valAx>
        <c:axId val="49958912"/>
        <c:scaling>
          <c:orientation val="minMax"/>
          <c:max val="0.1"/>
          <c:min val="0.05"/>
        </c:scaling>
        <c:axPos val="l"/>
        <c:majorGridlines/>
        <c:numFmt formatCode="General" sourceLinked="1"/>
        <c:tickLblPos val="high"/>
        <c:crossAx val="4994444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</c:ser>
        <c:marker val="1"/>
        <c:axId val="50201344"/>
        <c:axId val="50203264"/>
      </c:lineChart>
      <c:catAx>
        <c:axId val="50201344"/>
        <c:scaling>
          <c:orientation val="minMax"/>
        </c:scaling>
        <c:delete val="1"/>
        <c:axPos val="b"/>
        <c:numFmt formatCode="General" sourceLinked="1"/>
        <c:tickLblPos val="none"/>
        <c:crossAx val="50203264"/>
        <c:crosses val="autoZero"/>
        <c:auto val="1"/>
        <c:lblAlgn val="ctr"/>
        <c:lblOffset val="100"/>
      </c:catAx>
      <c:valAx>
        <c:axId val="50203264"/>
        <c:scaling>
          <c:orientation val="minMax"/>
          <c:max val="0.2"/>
          <c:min val="0"/>
        </c:scaling>
        <c:axPos val="l"/>
        <c:majorGridlines/>
        <c:numFmt formatCode="General" sourceLinked="1"/>
        <c:tickLblPos val="high"/>
        <c:crossAx val="5020134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</c:ser>
        <c:marker val="1"/>
        <c:axId val="50228224"/>
        <c:axId val="50246784"/>
      </c:lineChart>
      <c:catAx>
        <c:axId val="50228224"/>
        <c:scaling>
          <c:orientation val="minMax"/>
        </c:scaling>
        <c:delete val="1"/>
        <c:axPos val="b"/>
        <c:numFmt formatCode="General" sourceLinked="1"/>
        <c:tickLblPos val="none"/>
        <c:crossAx val="50246784"/>
        <c:crosses val="autoZero"/>
        <c:auto val="1"/>
        <c:lblAlgn val="ctr"/>
        <c:lblOffset val="100"/>
      </c:catAx>
      <c:valAx>
        <c:axId val="50246784"/>
        <c:scaling>
          <c:orientation val="minMax"/>
          <c:max val="0.2"/>
          <c:min val="5.0000000000000024E-2"/>
        </c:scaling>
        <c:axPos val="l"/>
        <c:majorGridlines/>
        <c:numFmt formatCode="General" sourceLinked="1"/>
        <c:tickLblPos val="high"/>
        <c:crossAx val="5022822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lineChart>
        <c:grouping val="standard"/>
        <c:ser>
          <c:idx val="0"/>
          <c:order val="0"/>
          <c:tx>
            <c:strRef>
              <c:f>'Model solutions'!$D$35</c:f>
              <c:strCache>
                <c:ptCount val="1"/>
                <c:pt idx="0">
                  <c:v>Diffusion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F79646">
                    <a:lumMod val="75000"/>
                  </a:srgbClr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solutions'!$D$36:$D$40</c:f>
              <c:numCache>
                <c:formatCode>General</c:formatCode>
                <c:ptCount val="5"/>
                <c:pt idx="0">
                  <c:v>-85.679999999999993</c:v>
                </c:pt>
                <c:pt idx="1">
                  <c:v>-86.66</c:v>
                </c:pt>
                <c:pt idx="2">
                  <c:v>-78.679999999999993</c:v>
                </c:pt>
                <c:pt idx="3">
                  <c:v>-89.58</c:v>
                </c:pt>
                <c:pt idx="4">
                  <c:v>-67.81</c:v>
                </c:pt>
              </c:numCache>
            </c:numRef>
          </c:val>
        </c:ser>
        <c:ser>
          <c:idx val="1"/>
          <c:order val="1"/>
          <c:tx>
            <c:strRef>
              <c:f>'Model solutions'!$E$35</c:f>
              <c:strCache>
                <c:ptCount val="1"/>
                <c:pt idx="0">
                  <c:v>Contagion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prstClr val="black"/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solutions'!$E$36:$E$40</c:f>
              <c:numCache>
                <c:formatCode>General</c:formatCode>
                <c:ptCount val="5"/>
                <c:pt idx="0">
                  <c:v>-65.73</c:v>
                </c:pt>
                <c:pt idx="1">
                  <c:v>-65.88</c:v>
                </c:pt>
                <c:pt idx="2">
                  <c:v>-52.65</c:v>
                </c:pt>
                <c:pt idx="3">
                  <c:v>-47.42</c:v>
                </c:pt>
                <c:pt idx="4">
                  <c:v>-42.96</c:v>
                </c:pt>
              </c:numCache>
            </c:numRef>
          </c:val>
        </c:ser>
        <c:ser>
          <c:idx val="2"/>
          <c:order val="2"/>
          <c:tx>
            <c:strRef>
              <c:f>'Model solutions'!$F$35</c:f>
              <c:strCache>
                <c:ptCount val="1"/>
                <c:pt idx="0">
                  <c:v>Hybrid</c:v>
                </c:pt>
              </c:strCache>
            </c:strRef>
          </c:tx>
          <c:spPr>
            <a:ln w="38100"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solutions'!$F$36:$F$40</c:f>
              <c:numCache>
                <c:formatCode>General</c:formatCode>
                <c:ptCount val="5"/>
                <c:pt idx="0">
                  <c:v>-82.81</c:v>
                </c:pt>
                <c:pt idx="1">
                  <c:v>-85.55</c:v>
                </c:pt>
                <c:pt idx="2">
                  <c:v>-76.2</c:v>
                </c:pt>
                <c:pt idx="3">
                  <c:v>-87.490000000000009</c:v>
                </c:pt>
                <c:pt idx="4">
                  <c:v>-67.86999999999999</c:v>
                </c:pt>
              </c:numCache>
            </c:numRef>
          </c:val>
        </c:ser>
        <c:marker val="1"/>
        <c:axId val="49865088"/>
        <c:axId val="49961984"/>
      </c:lineChart>
      <c:catAx>
        <c:axId val="49865088"/>
        <c:scaling>
          <c:orientation val="minMax"/>
        </c:scaling>
        <c:axPos val="b"/>
        <c:numFmt formatCode="General" sourceLinked="1"/>
        <c:tickLblPos val="nextTo"/>
        <c:crossAx val="49961984"/>
        <c:crosses val="autoZero"/>
        <c:auto val="1"/>
        <c:lblAlgn val="ctr"/>
        <c:lblOffset val="100"/>
      </c:catAx>
      <c:valAx>
        <c:axId val="49961984"/>
        <c:scaling>
          <c:orientation val="minMax"/>
          <c:max val="-40"/>
          <c:min val="-100"/>
        </c:scaling>
        <c:axPos val="l"/>
        <c:majorGridlines/>
        <c:numFmt formatCode="General" sourceLinked="1"/>
        <c:tickLblPos val="nextTo"/>
        <c:crossAx val="49865088"/>
        <c:crosses val="autoZero"/>
        <c:crossBetween val="between"/>
      </c:valAx>
    </c:plotArea>
    <c:legend>
      <c:legendPos val="r"/>
    </c:legend>
    <c:plotVisOnly val="1"/>
  </c:chart>
  <c:externalData r:id="rId1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lineChart>
        <c:grouping val="standard"/>
        <c:ser>
          <c:idx val="0"/>
          <c:order val="0"/>
          <c:tx>
            <c:strRef>
              <c:f>'Model solutions'!$D$35</c:f>
              <c:strCache>
                <c:ptCount val="1"/>
                <c:pt idx="0">
                  <c:v>Diffusion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F79646">
                    <a:lumMod val="75000"/>
                  </a:srgbClr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solutions'!$D$44:$D$48</c:f>
              <c:numCache>
                <c:formatCode>General</c:formatCode>
                <c:ptCount val="5"/>
                <c:pt idx="0">
                  <c:v>-90.3</c:v>
                </c:pt>
                <c:pt idx="1">
                  <c:v>-92.6</c:v>
                </c:pt>
                <c:pt idx="2">
                  <c:v>-84.3</c:v>
                </c:pt>
                <c:pt idx="3">
                  <c:v>-97</c:v>
                </c:pt>
                <c:pt idx="4">
                  <c:v>-75.5</c:v>
                </c:pt>
              </c:numCache>
            </c:numRef>
          </c:val>
        </c:ser>
        <c:ser>
          <c:idx val="1"/>
          <c:order val="1"/>
          <c:tx>
            <c:strRef>
              <c:f>'Model solutions'!$E$35</c:f>
              <c:strCache>
                <c:ptCount val="1"/>
                <c:pt idx="0">
                  <c:v>Contagion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prstClr val="black"/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solutions'!$E$44:$E$48</c:f>
              <c:numCache>
                <c:formatCode>General</c:formatCode>
                <c:ptCount val="5"/>
                <c:pt idx="0">
                  <c:v>-82.5</c:v>
                </c:pt>
                <c:pt idx="1">
                  <c:v>-85.7</c:v>
                </c:pt>
                <c:pt idx="2">
                  <c:v>-72.2</c:v>
                </c:pt>
                <c:pt idx="3">
                  <c:v>-73.2</c:v>
                </c:pt>
                <c:pt idx="4">
                  <c:v>-65</c:v>
                </c:pt>
              </c:numCache>
            </c:numRef>
          </c:val>
        </c:ser>
        <c:ser>
          <c:idx val="2"/>
          <c:order val="2"/>
          <c:tx>
            <c:strRef>
              <c:f>'Model solutions'!$F$35</c:f>
              <c:strCache>
                <c:ptCount val="1"/>
                <c:pt idx="0">
                  <c:v>Hybrid</c:v>
                </c:pt>
              </c:strCache>
            </c:strRef>
          </c:tx>
          <c:spPr>
            <a:ln w="38100"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solutions'!$F$44:$F$48</c:f>
              <c:numCache>
                <c:formatCode>General</c:formatCode>
                <c:ptCount val="5"/>
                <c:pt idx="0">
                  <c:v>-89.4</c:v>
                </c:pt>
                <c:pt idx="1">
                  <c:v>-92.5</c:v>
                </c:pt>
                <c:pt idx="2">
                  <c:v>-83</c:v>
                </c:pt>
                <c:pt idx="3">
                  <c:v>-94.3</c:v>
                </c:pt>
                <c:pt idx="4">
                  <c:v>-76.5</c:v>
                </c:pt>
              </c:numCache>
            </c:numRef>
          </c:val>
        </c:ser>
        <c:marker val="1"/>
        <c:axId val="51609984"/>
        <c:axId val="51611904"/>
      </c:lineChart>
      <c:catAx>
        <c:axId val="51609984"/>
        <c:scaling>
          <c:orientation val="minMax"/>
        </c:scaling>
        <c:axPos val="b"/>
        <c:numFmt formatCode="General" sourceLinked="1"/>
        <c:tickLblPos val="nextTo"/>
        <c:crossAx val="51611904"/>
        <c:crosses val="autoZero"/>
        <c:auto val="1"/>
        <c:lblAlgn val="ctr"/>
        <c:lblOffset val="100"/>
      </c:catAx>
      <c:valAx>
        <c:axId val="51611904"/>
        <c:scaling>
          <c:orientation val="minMax"/>
          <c:max val="-40"/>
          <c:min val="-100"/>
        </c:scaling>
        <c:axPos val="l"/>
        <c:majorGridlines/>
        <c:numFmt formatCode="General" sourceLinked="1"/>
        <c:tickLblPos val="nextTo"/>
        <c:crossAx val="51609984"/>
        <c:crosses val="autoZero"/>
        <c:crossBetween val="between"/>
      </c:valAx>
    </c:plotArea>
    <c:legend>
      <c:legendPos val="r"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WINBUGS results.xlsx]Model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solutions'!$D$57:$H$57</c:f>
              <c:numCache>
                <c:formatCode>General</c:formatCode>
                <c:ptCount val="5"/>
                <c:pt idx="0">
                  <c:v>6.860955449616403E-2</c:v>
                </c:pt>
                <c:pt idx="1">
                  <c:v>7.024843062556807E-2</c:v>
                </c:pt>
                <c:pt idx="2">
                  <c:v>9.8836497663416623E-2</c:v>
                </c:pt>
                <c:pt idx="3">
                  <c:v>9.8739678731051578E-2</c:v>
                </c:pt>
                <c:pt idx="4">
                  <c:v>0.11883451454266102</c:v>
                </c:pt>
              </c:numCache>
            </c:numRef>
          </c:val>
        </c:ser>
        <c:ser>
          <c:idx val="1"/>
          <c:order val="1"/>
          <c:tx>
            <c:strRef>
              <c:f>'[examining the WINBUGS results.xlsx]Model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solutions'!$D$58:$H$58</c:f>
              <c:numCache>
                <c:formatCode>General</c:formatCode>
                <c:ptCount val="5"/>
                <c:pt idx="0">
                  <c:v>5.1650973035423493E-2</c:v>
                </c:pt>
                <c:pt idx="1">
                  <c:v>5.3314833092973822E-2</c:v>
                </c:pt>
                <c:pt idx="2">
                  <c:v>7.7596985952528938E-2</c:v>
                </c:pt>
                <c:pt idx="3">
                  <c:v>5.8824009798792681E-2</c:v>
                </c:pt>
                <c:pt idx="4">
                  <c:v>8.6241215102815239E-2</c:v>
                </c:pt>
              </c:numCache>
            </c:numRef>
          </c:val>
        </c:ser>
        <c:ser>
          <c:idx val="2"/>
          <c:order val="2"/>
          <c:tx>
            <c:strRef>
              <c:f>'[examining the WINBUGS results.xlsx]Model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solutions'!$D$59:$H$59</c:f>
              <c:numCache>
                <c:formatCode>General</c:formatCode>
                <c:ptCount val="5"/>
                <c:pt idx="0">
                  <c:v>0.15766285052810641</c:v>
                </c:pt>
                <c:pt idx="1">
                  <c:v>0.13726486810485797</c:v>
                </c:pt>
                <c:pt idx="2">
                  <c:v>0.14415757969817916</c:v>
                </c:pt>
                <c:pt idx="3">
                  <c:v>0.14876090483704799</c:v>
                </c:pt>
                <c:pt idx="4">
                  <c:v>0.15398878034496488</c:v>
                </c:pt>
              </c:numCache>
            </c:numRef>
          </c:val>
        </c:ser>
        <c:marker val="1"/>
        <c:axId val="120388608"/>
        <c:axId val="122754944"/>
      </c:lineChart>
      <c:catAx>
        <c:axId val="120388608"/>
        <c:scaling>
          <c:orientation val="minMax"/>
        </c:scaling>
        <c:delete val="1"/>
        <c:axPos val="b"/>
        <c:numFmt formatCode="General" sourceLinked="1"/>
        <c:tickLblPos val="none"/>
        <c:crossAx val="122754944"/>
        <c:crosses val="autoZero"/>
        <c:auto val="1"/>
        <c:lblAlgn val="ctr"/>
        <c:lblOffset val="100"/>
      </c:catAx>
      <c:valAx>
        <c:axId val="122754944"/>
        <c:scaling>
          <c:orientation val="minMax"/>
          <c:max val="0.2"/>
          <c:min val="0"/>
        </c:scaling>
        <c:axPos val="l"/>
        <c:majorGridlines/>
        <c:numFmt formatCode="General" sourceLinked="1"/>
        <c:tickLblPos val="high"/>
        <c:crossAx val="12038860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plotArea>
      <c:layout/>
      <c:lineChart>
        <c:grouping val="standard"/>
        <c:ser>
          <c:idx val="3"/>
          <c:order val="0"/>
          <c:tx>
            <c:strRef>
              <c:f>'[examining the WINBUGS results.xlsx]Model solutions'!$M$30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solutions'!$M$31:$M$35</c:f>
              <c:numCache>
                <c:formatCode>General</c:formatCode>
                <c:ptCount val="5"/>
                <c:pt idx="0">
                  <c:v>59.08914</c:v>
                </c:pt>
                <c:pt idx="1">
                  <c:v>50.635420000000003</c:v>
                </c:pt>
                <c:pt idx="2">
                  <c:v>45.57564</c:v>
                </c:pt>
                <c:pt idx="3">
                  <c:v>39.803370000000001</c:v>
                </c:pt>
                <c:pt idx="4">
                  <c:v>50.170083977118594</c:v>
                </c:pt>
              </c:numCache>
            </c:numRef>
          </c:val>
        </c:ser>
        <c:ser>
          <c:idx val="0"/>
          <c:order val="1"/>
          <c:tx>
            <c:strRef>
              <c:f>'[examining the WINBUGS results.xlsx]Model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solutions'!$O$31:$O$35</c:f>
              <c:numCache>
                <c:formatCode>General</c:formatCode>
                <c:ptCount val="5"/>
                <c:pt idx="0">
                  <c:v>19.12828</c:v>
                </c:pt>
                <c:pt idx="1">
                  <c:v>16.91441</c:v>
                </c:pt>
                <c:pt idx="2">
                  <c:v>21.12772</c:v>
                </c:pt>
                <c:pt idx="3">
                  <c:v>19.610000000000014</c:v>
                </c:pt>
                <c:pt idx="4">
                  <c:v>28.538879999999999</c:v>
                </c:pt>
              </c:numCache>
            </c:numRef>
          </c:val>
        </c:ser>
        <c:ser>
          <c:idx val="4"/>
          <c:order val="2"/>
          <c:tx>
            <c:strRef>
              <c:f>'[examining the WINBUGS results.xlsx]Model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</c:dPt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solutions'!$Q$31:$Q$35</c:f>
              <c:numCache>
                <c:formatCode>General</c:formatCode>
                <c:ptCount val="5"/>
                <c:pt idx="0">
                  <c:v>106.44650000000006</c:v>
                </c:pt>
                <c:pt idx="1">
                  <c:v>116.6429</c:v>
                </c:pt>
                <c:pt idx="2">
                  <c:v>120.50409999999999</c:v>
                </c:pt>
                <c:pt idx="3">
                  <c:v>167.14479999999998</c:v>
                </c:pt>
                <c:pt idx="4">
                  <c:v>365.2294</c:v>
                </c:pt>
              </c:numCache>
            </c:numRef>
          </c:val>
        </c:ser>
        <c:marker val="1"/>
        <c:axId val="125526400"/>
        <c:axId val="125529472"/>
      </c:lineChart>
      <c:catAx>
        <c:axId val="125526400"/>
        <c:scaling>
          <c:orientation val="maxMin"/>
        </c:scaling>
        <c:axPos val="b"/>
        <c:numFmt formatCode="General" sourceLinked="1"/>
        <c:majorTickMark val="none"/>
        <c:tickLblPos val="none"/>
        <c:crossAx val="125529472"/>
        <c:crosses val="autoZero"/>
        <c:auto val="1"/>
        <c:lblAlgn val="ctr"/>
        <c:lblOffset val="100"/>
      </c:catAx>
      <c:valAx>
        <c:axId val="125529472"/>
        <c:scaling>
          <c:orientation val="minMax"/>
          <c:max val="400"/>
        </c:scaling>
        <c:axPos val="r"/>
        <c:majorGridlines/>
        <c:numFmt formatCode="General" sourceLinked="1"/>
        <c:tickLblPos val="low"/>
        <c:crossAx val="125526400"/>
        <c:crossesAt val="1980"/>
        <c:crossBetween val="between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41643169929707624"/>
          <c:y val="6.6519234126753243E-2"/>
        </c:manualLayout>
      </c:layout>
      <c:overlay val="1"/>
    </c:title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ser>
          <c:idx val="1"/>
          <c:order val="0"/>
          <c:tx>
            <c:strRef>
              <c:f>'[examining the WINBUGS results.xlsx]Model solutions'!$D$30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solutions'!$D$31:$D$35</c:f>
              <c:numCache>
                <c:formatCode>General</c:formatCode>
                <c:ptCount val="5"/>
                <c:pt idx="0">
                  <c:v>14.657210000000001</c:v>
                </c:pt>
                <c:pt idx="1">
                  <c:v>17.116530000000001</c:v>
                </c:pt>
                <c:pt idx="2">
                  <c:v>24.720649999999971</c:v>
                </c:pt>
                <c:pt idx="3">
                  <c:v>23.355979999999999</c:v>
                </c:pt>
                <c:pt idx="4">
                  <c:v>37.692439585169602</c:v>
                </c:pt>
              </c:numCache>
            </c:numRef>
          </c:val>
        </c:ser>
        <c:ser>
          <c:idx val="2"/>
          <c:order val="1"/>
          <c:tx>
            <c:strRef>
              <c:f>'[examining the WINBUGS results.xlsx]Model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solutions'!$E$31:$E$35</c:f>
              <c:numCache>
                <c:formatCode>General</c:formatCode>
                <c:ptCount val="5"/>
                <c:pt idx="0">
                  <c:v>21.725529999999971</c:v>
                </c:pt>
                <c:pt idx="1">
                  <c:v>24.184860000000015</c:v>
                </c:pt>
                <c:pt idx="2">
                  <c:v>31.788969999999985</c:v>
                </c:pt>
                <c:pt idx="3">
                  <c:v>30.424309999999977</c:v>
                </c:pt>
                <c:pt idx="4">
                  <c:v>44.760762567257295</c:v>
                </c:pt>
              </c:numCache>
            </c:numRef>
          </c:val>
        </c:ser>
        <c:ser>
          <c:idx val="3"/>
          <c:order val="2"/>
          <c:tx>
            <c:strRef>
              <c:f>'[examining the WINBUGS results.xlsx]Model solutions'!$F$30</c:f>
              <c:strCache>
                <c:ptCount val="1"/>
                <c:pt idx="0">
                  <c:v>D-AIC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solutions'!$F$31:$F$35</c:f>
              <c:numCache>
                <c:formatCode>General</c:formatCode>
                <c:ptCount val="5"/>
                <c:pt idx="0">
                  <c:v>12.205640000000002</c:v>
                </c:pt>
                <c:pt idx="1">
                  <c:v>10.47321</c:v>
                </c:pt>
                <c:pt idx="2">
                  <c:v>13.87815</c:v>
                </c:pt>
                <c:pt idx="3">
                  <c:v>13.397630000000007</c:v>
                </c:pt>
                <c:pt idx="4">
                  <c:v>19.537250000000014</c:v>
                </c:pt>
              </c:numCache>
            </c:numRef>
          </c:val>
        </c:ser>
        <c:ser>
          <c:idx val="4"/>
          <c:order val="3"/>
          <c:tx>
            <c:strRef>
              <c:f>'[examining the WINBUGS results.xlsx]Model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solutions'!$G$31:$G$35</c:f>
              <c:numCache>
                <c:formatCode>General</c:formatCode>
                <c:ptCount val="5"/>
                <c:pt idx="0">
                  <c:v>19.273969999999988</c:v>
                </c:pt>
                <c:pt idx="1">
                  <c:v>17.541530000000002</c:v>
                </c:pt>
                <c:pt idx="2">
                  <c:v>20.94646999999998</c:v>
                </c:pt>
                <c:pt idx="3">
                  <c:v>20.465949999999971</c:v>
                </c:pt>
                <c:pt idx="4">
                  <c:v>26.60558</c:v>
                </c:pt>
              </c:numCache>
            </c:numRef>
          </c:val>
        </c:ser>
        <c:ser>
          <c:idx val="5"/>
          <c:order val="4"/>
          <c:tx>
            <c:strRef>
              <c:f>'[examining the WINBUGS results.xlsx]Model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solutions'!$I$31:$I$35</c:f>
              <c:numCache>
                <c:formatCode>General</c:formatCode>
                <c:ptCount val="5"/>
                <c:pt idx="0">
                  <c:v>49.721630000000012</c:v>
                </c:pt>
                <c:pt idx="1">
                  <c:v>53.84639</c:v>
                </c:pt>
                <c:pt idx="2">
                  <c:v>61.109840000000005</c:v>
                </c:pt>
                <c:pt idx="3">
                  <c:v>73.82335999999998</c:v>
                </c:pt>
                <c:pt idx="4">
                  <c:v>131.7294</c:v>
                </c:pt>
              </c:numCache>
            </c:numRef>
          </c:val>
        </c:ser>
        <c:marker val="1"/>
        <c:axId val="156510848"/>
        <c:axId val="157778688"/>
      </c:lineChart>
      <c:catAx>
        <c:axId val="156510848"/>
        <c:scaling>
          <c:orientation val="maxMin"/>
        </c:scaling>
        <c:delete val="1"/>
        <c:axPos val="b"/>
        <c:numFmt formatCode="General" sourceLinked="1"/>
        <c:tickLblPos val="none"/>
        <c:crossAx val="157778688"/>
        <c:crosses val="autoZero"/>
        <c:auto val="1"/>
        <c:lblAlgn val="ctr"/>
        <c:lblOffset val="100"/>
      </c:catAx>
      <c:valAx>
        <c:axId val="157778688"/>
        <c:scaling>
          <c:orientation val="minMax"/>
          <c:max val="80"/>
        </c:scaling>
        <c:axPos val="r"/>
        <c:majorGridlines/>
        <c:numFmt formatCode="General" sourceLinked="1"/>
        <c:tickLblPos val="low"/>
        <c:crossAx val="156510848"/>
        <c:crossesAt val="1980"/>
        <c:crossBetween val="between"/>
      </c:valAx>
    </c:plotArea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41570223703670728"/>
          <c:y val="7.9133100004922505E-2"/>
        </c:manualLayout>
      </c:layout>
      <c:overlay val="1"/>
    </c:title>
    <c:plotArea>
      <c:layout/>
      <c:lineChart>
        <c:grouping val="standard"/>
        <c:ser>
          <c:idx val="3"/>
          <c:order val="0"/>
          <c:tx>
            <c:strRef>
              <c:f>'[examining the WINBUGS results.xlsx]Model solutions'!$M$30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solutions'!$M$31:$M$35</c:f>
              <c:numCache>
                <c:formatCode>General</c:formatCode>
                <c:ptCount val="5"/>
                <c:pt idx="0">
                  <c:v>59.08914</c:v>
                </c:pt>
                <c:pt idx="1">
                  <c:v>50.635420000000003</c:v>
                </c:pt>
                <c:pt idx="2">
                  <c:v>45.57564</c:v>
                </c:pt>
                <c:pt idx="3">
                  <c:v>39.803370000000001</c:v>
                </c:pt>
                <c:pt idx="4">
                  <c:v>50.170083977118594</c:v>
                </c:pt>
              </c:numCache>
            </c:numRef>
          </c:val>
        </c:ser>
        <c:ser>
          <c:idx val="0"/>
          <c:order val="1"/>
          <c:tx>
            <c:strRef>
              <c:f>'[examining the WINBUGS results.xlsx]Model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solutions'!$O$31:$O$35</c:f>
              <c:numCache>
                <c:formatCode>General</c:formatCode>
                <c:ptCount val="5"/>
                <c:pt idx="0">
                  <c:v>19.12828</c:v>
                </c:pt>
                <c:pt idx="1">
                  <c:v>16.91441</c:v>
                </c:pt>
                <c:pt idx="2">
                  <c:v>21.12772</c:v>
                </c:pt>
                <c:pt idx="3">
                  <c:v>19.610000000000014</c:v>
                </c:pt>
                <c:pt idx="4">
                  <c:v>28.538879999999999</c:v>
                </c:pt>
              </c:numCache>
            </c:numRef>
          </c:val>
        </c:ser>
        <c:ser>
          <c:idx val="4"/>
          <c:order val="2"/>
          <c:tx>
            <c:strRef>
              <c:f>'[examining the WINBUGS results.xlsx]Model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</c:dPt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solutions'!$Q$31:$Q$35</c:f>
              <c:numCache>
                <c:formatCode>General</c:formatCode>
                <c:ptCount val="5"/>
                <c:pt idx="0">
                  <c:v>106.44650000000006</c:v>
                </c:pt>
                <c:pt idx="1">
                  <c:v>116.6429</c:v>
                </c:pt>
                <c:pt idx="2">
                  <c:v>120.50409999999999</c:v>
                </c:pt>
                <c:pt idx="3">
                  <c:v>167.14479999999998</c:v>
                </c:pt>
                <c:pt idx="4">
                  <c:v>365.2294</c:v>
                </c:pt>
              </c:numCache>
            </c:numRef>
          </c:val>
        </c:ser>
        <c:marker val="1"/>
        <c:axId val="161774592"/>
        <c:axId val="162071296"/>
      </c:lineChart>
      <c:catAx>
        <c:axId val="161774592"/>
        <c:scaling>
          <c:orientation val="maxMin"/>
        </c:scaling>
        <c:axPos val="b"/>
        <c:numFmt formatCode="General" sourceLinked="1"/>
        <c:majorTickMark val="none"/>
        <c:tickLblPos val="none"/>
        <c:crossAx val="162071296"/>
        <c:crosses val="autoZero"/>
        <c:auto val="1"/>
        <c:lblAlgn val="ctr"/>
        <c:lblOffset val="100"/>
      </c:catAx>
      <c:valAx>
        <c:axId val="162071296"/>
        <c:scaling>
          <c:orientation val="minMax"/>
          <c:max val="200"/>
        </c:scaling>
        <c:axPos val="r"/>
        <c:majorGridlines/>
        <c:numFmt formatCode="General" sourceLinked="1"/>
        <c:tickLblPos val="low"/>
        <c:crossAx val="161774592"/>
        <c:crossesAt val="1980"/>
        <c:crossBetween val="between"/>
      </c:valAx>
    </c:plotArea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WINBUGS results.xlsx]Model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solutions'!$D$57:$H$57</c:f>
              <c:numCache>
                <c:formatCode>General</c:formatCode>
                <c:ptCount val="5"/>
                <c:pt idx="0">
                  <c:v>6.860955449616403E-2</c:v>
                </c:pt>
                <c:pt idx="1">
                  <c:v>7.024843062556807E-2</c:v>
                </c:pt>
                <c:pt idx="2">
                  <c:v>9.8836497663416623E-2</c:v>
                </c:pt>
                <c:pt idx="3">
                  <c:v>9.8739678731051578E-2</c:v>
                </c:pt>
                <c:pt idx="4">
                  <c:v>0.11883451454266102</c:v>
                </c:pt>
              </c:numCache>
            </c:numRef>
          </c:val>
        </c:ser>
        <c:ser>
          <c:idx val="1"/>
          <c:order val="1"/>
          <c:tx>
            <c:strRef>
              <c:f>'[examining the WINBUGS results.xlsx]Model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solutions'!$D$58:$H$58</c:f>
              <c:numCache>
                <c:formatCode>General</c:formatCode>
                <c:ptCount val="5"/>
                <c:pt idx="0">
                  <c:v>5.1650973035423493E-2</c:v>
                </c:pt>
                <c:pt idx="1">
                  <c:v>5.3314833092973822E-2</c:v>
                </c:pt>
                <c:pt idx="2">
                  <c:v>7.7596985952528938E-2</c:v>
                </c:pt>
                <c:pt idx="3">
                  <c:v>5.8824009798792681E-2</c:v>
                </c:pt>
                <c:pt idx="4">
                  <c:v>8.6241215102815239E-2</c:v>
                </c:pt>
              </c:numCache>
            </c:numRef>
          </c:val>
        </c:ser>
        <c:ser>
          <c:idx val="2"/>
          <c:order val="2"/>
          <c:tx>
            <c:strRef>
              <c:f>'[examining the WINBUGS results.xlsx]Model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solutions'!$D$59:$H$59</c:f>
              <c:numCache>
                <c:formatCode>General</c:formatCode>
                <c:ptCount val="5"/>
                <c:pt idx="0">
                  <c:v>0.15766285052810641</c:v>
                </c:pt>
                <c:pt idx="1">
                  <c:v>0.13726486810485797</c:v>
                </c:pt>
                <c:pt idx="2">
                  <c:v>0.14415757969817916</c:v>
                </c:pt>
                <c:pt idx="3">
                  <c:v>0.14876090483704799</c:v>
                </c:pt>
                <c:pt idx="4">
                  <c:v>0.15398878034496488</c:v>
                </c:pt>
              </c:numCache>
            </c:numRef>
          </c:val>
        </c:ser>
        <c:marker val="1"/>
        <c:axId val="177711744"/>
        <c:axId val="190747392"/>
      </c:lineChart>
      <c:catAx>
        <c:axId val="177711744"/>
        <c:scaling>
          <c:orientation val="minMax"/>
        </c:scaling>
        <c:delete val="1"/>
        <c:axPos val="b"/>
        <c:numFmt formatCode="General" sourceLinked="1"/>
        <c:tickLblPos val="none"/>
        <c:crossAx val="190747392"/>
        <c:crosses val="autoZero"/>
        <c:auto val="1"/>
        <c:lblAlgn val="ctr"/>
        <c:lblOffset val="100"/>
      </c:catAx>
      <c:valAx>
        <c:axId val="190747392"/>
        <c:scaling>
          <c:orientation val="minMax"/>
          <c:max val="0.2"/>
          <c:min val="0"/>
        </c:scaling>
        <c:axPos val="l"/>
        <c:majorGridlines/>
        <c:numFmt formatCode="General" sourceLinked="1"/>
        <c:tickLblPos val="high"/>
        <c:crossAx val="17771174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'[examining the WINBUGS results.xlsx]Model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solutions'!$L$57:$P$57</c:f>
              <c:numCache>
                <c:formatCode>General</c:formatCode>
                <c:ptCount val="5"/>
                <c:pt idx="0">
                  <c:v>7.7871603236078932E-2</c:v>
                </c:pt>
                <c:pt idx="1">
                  <c:v>9.8685661581968162E-2</c:v>
                </c:pt>
                <c:pt idx="2">
                  <c:v>0.1488618053746821</c:v>
                </c:pt>
                <c:pt idx="3">
                  <c:v>0.19617681743548002</c:v>
                </c:pt>
                <c:pt idx="4">
                  <c:v>0.26877611372452581</c:v>
                </c:pt>
              </c:numCache>
            </c:numRef>
          </c:val>
        </c:ser>
        <c:ser>
          <c:idx val="1"/>
          <c:order val="1"/>
          <c:tx>
            <c:strRef>
              <c:f>'[examining the WINBUGS results.xlsx]Model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solutions'!$L$58:$P$58</c:f>
              <c:numCache>
                <c:formatCode>General</c:formatCode>
                <c:ptCount val="5"/>
                <c:pt idx="0">
                  <c:v>5.4367148551773714E-2</c:v>
                </c:pt>
                <c:pt idx="1">
                  <c:v>4.8597536569906723E-2</c:v>
                </c:pt>
                <c:pt idx="2">
                  <c:v>6.5478756155485582E-2</c:v>
                </c:pt>
                <c:pt idx="3">
                  <c:v>5.2825486313804793E-2</c:v>
                </c:pt>
                <c:pt idx="4">
                  <c:v>8.2391337812442164E-2</c:v>
                </c:pt>
              </c:numCache>
            </c:numRef>
          </c:val>
        </c:ser>
        <c:ser>
          <c:idx val="2"/>
          <c:order val="2"/>
          <c:tx>
            <c:strRef>
              <c:f>'[examining the WINBUGS results.xlsx]Model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solutions'!$L$59:$P$59</c:f>
              <c:numCache>
                <c:formatCode>General</c:formatCode>
                <c:ptCount val="5"/>
                <c:pt idx="0">
                  <c:v>0.30171398703581093</c:v>
                </c:pt>
                <c:pt idx="1">
                  <c:v>0.26719743343321728</c:v>
                </c:pt>
                <c:pt idx="2">
                  <c:v>0.28556214657051066</c:v>
                </c:pt>
                <c:pt idx="3">
                  <c:v>0.29280751721639992</c:v>
                </c:pt>
                <c:pt idx="4">
                  <c:v>0.30632604422317483</c:v>
                </c:pt>
              </c:numCache>
            </c:numRef>
          </c:val>
        </c:ser>
        <c:marker val="1"/>
        <c:axId val="200329856"/>
        <c:axId val="200390144"/>
      </c:lineChart>
      <c:catAx>
        <c:axId val="200329856"/>
        <c:scaling>
          <c:orientation val="minMax"/>
        </c:scaling>
        <c:delete val="1"/>
        <c:axPos val="b"/>
        <c:numFmt formatCode="General" sourceLinked="1"/>
        <c:tickLblPos val="none"/>
        <c:crossAx val="200390144"/>
        <c:crosses val="autoZero"/>
        <c:auto val="1"/>
        <c:lblAlgn val="ctr"/>
        <c:lblOffset val="100"/>
      </c:catAx>
      <c:valAx>
        <c:axId val="200390144"/>
        <c:scaling>
          <c:orientation val="minMax"/>
          <c:max val="0.2"/>
          <c:min val="5.0000000000000024E-2"/>
        </c:scaling>
        <c:axPos val="l"/>
        <c:majorGridlines/>
        <c:numFmt formatCode="General" sourceLinked="1"/>
        <c:tickLblPos val="high"/>
        <c:crossAx val="20032985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plotArea>
      <c:layout/>
      <c:lineChart>
        <c:grouping val="standard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</c:ser>
        <c:marker val="1"/>
        <c:axId val="201347840"/>
        <c:axId val="201350528"/>
      </c:lineChart>
      <c:catAx>
        <c:axId val="201347840"/>
        <c:scaling>
          <c:orientation val="minMax"/>
        </c:scaling>
        <c:delete val="1"/>
        <c:axPos val="b"/>
        <c:numFmt formatCode="General" sourceLinked="1"/>
        <c:tickLblPos val="none"/>
        <c:crossAx val="201350528"/>
        <c:crosses val="autoZero"/>
        <c:auto val="1"/>
        <c:lblAlgn val="ctr"/>
        <c:lblOffset val="100"/>
      </c:catAx>
      <c:valAx>
        <c:axId val="201350528"/>
        <c:scaling>
          <c:orientation val="minMax"/>
          <c:max val="0.1"/>
          <c:min val="0"/>
        </c:scaling>
        <c:axPos val="l"/>
        <c:majorGridlines/>
        <c:numFmt formatCode="General" sourceLinked="1"/>
        <c:tickLblPos val="high"/>
        <c:crossAx val="201347840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7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4.wmf"/><Relationship Id="rId2" Type="http://schemas.openxmlformats.org/officeDocument/2006/relationships/image" Target="../media/image61.wmf"/><Relationship Id="rId1" Type="http://schemas.openxmlformats.org/officeDocument/2006/relationships/image" Target="../media/image31.wmf"/><Relationship Id="rId6" Type="http://schemas.openxmlformats.org/officeDocument/2006/relationships/image" Target="../media/image32.wmf"/><Relationship Id="rId5" Type="http://schemas.openxmlformats.org/officeDocument/2006/relationships/image" Target="../media/image35.wmf"/><Relationship Id="rId4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6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3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7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61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65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06A38-D205-42E3-91C9-7BB0AA653B66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663A7-EA1C-455B-8A04-B736A6097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7477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is linked to the “examining the WinBugs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results”and</a:t>
            </a:r>
            <a:r>
              <a:rPr lang="en-US" baseline="0" dirty="0" smtClean="0"/>
              <a:t> “examining the MatLab results.xlsx”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507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is linked to the “examining the WinBugs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results”and</a:t>
            </a:r>
            <a:r>
              <a:rPr lang="en-US" baseline="0" dirty="0" smtClean="0"/>
              <a:t> “examining the MatLab results.xlsx”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507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form the file “examining the new WINBUGS</a:t>
            </a:r>
            <a:r>
              <a:rPr lang="en-US" baseline="0" dirty="0" smtClean="0"/>
              <a:t> results.xlsx”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041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4871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531975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31582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764557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8538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3609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57990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45658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454539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0630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64087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113-26F6-47B7-B8A9-95E1BD777690}" type="datetimeFigureOut">
              <a:rPr lang="en-US" smtClean="0"/>
              <a:pPr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040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18.bin"/><Relationship Id="rId18" Type="http://schemas.openxmlformats.org/officeDocument/2006/relationships/slide" Target="slide9.xml"/><Relationship Id="rId3" Type="http://schemas.openxmlformats.org/officeDocument/2006/relationships/image" Target="../media/image36.png"/><Relationship Id="rId21" Type="http://schemas.openxmlformats.org/officeDocument/2006/relationships/slide" Target="slide12.xml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17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49.png"/><Relationship Id="rId15" Type="http://schemas.openxmlformats.org/officeDocument/2006/relationships/oleObject" Target="../embeddings/oleObject20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19.bin"/><Relationship Id="rId22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23.bin"/><Relationship Id="rId18" Type="http://schemas.openxmlformats.org/officeDocument/2006/relationships/slide" Target="slide9.xml"/><Relationship Id="rId3" Type="http://schemas.openxmlformats.org/officeDocument/2006/relationships/image" Target="../media/image50.png"/><Relationship Id="rId21" Type="http://schemas.openxmlformats.org/officeDocument/2006/relationships/slide" Target="slide12.xml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22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21.bin"/><Relationship Id="rId24" Type="http://schemas.openxmlformats.org/officeDocument/2006/relationships/slide" Target="slide17.xml"/><Relationship Id="rId5" Type="http://schemas.openxmlformats.org/officeDocument/2006/relationships/image" Target="../media/image52.png"/><Relationship Id="rId15" Type="http://schemas.openxmlformats.org/officeDocument/2006/relationships/oleObject" Target="../embeddings/oleObject25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51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24.bin"/><Relationship Id="rId22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28.bin"/><Relationship Id="rId18" Type="http://schemas.openxmlformats.org/officeDocument/2006/relationships/slide" Target="slide9.xml"/><Relationship Id="rId3" Type="http://schemas.openxmlformats.org/officeDocument/2006/relationships/image" Target="../media/image55.png"/><Relationship Id="rId21" Type="http://schemas.openxmlformats.org/officeDocument/2006/relationships/slide" Target="slide12.xml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27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26.bin"/><Relationship Id="rId24" Type="http://schemas.openxmlformats.org/officeDocument/2006/relationships/slide" Target="slide17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30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56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29.bin"/><Relationship Id="rId22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33.bin"/><Relationship Id="rId18" Type="http://schemas.openxmlformats.org/officeDocument/2006/relationships/slide" Target="slide9.xml"/><Relationship Id="rId3" Type="http://schemas.openxmlformats.org/officeDocument/2006/relationships/image" Target="../media/image59.png"/><Relationship Id="rId21" Type="http://schemas.openxmlformats.org/officeDocument/2006/relationships/slide" Target="slide12.xml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2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31.bin"/><Relationship Id="rId24" Type="http://schemas.openxmlformats.org/officeDocument/2006/relationships/slide" Target="slide17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35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60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34.bin"/><Relationship Id="rId22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38.bin"/><Relationship Id="rId18" Type="http://schemas.openxmlformats.org/officeDocument/2006/relationships/slide" Target="slide9.xml"/><Relationship Id="rId3" Type="http://schemas.openxmlformats.org/officeDocument/2006/relationships/image" Target="../media/image28.png"/><Relationship Id="rId21" Type="http://schemas.openxmlformats.org/officeDocument/2006/relationships/slide" Target="slide12.xml"/><Relationship Id="rId7" Type="http://schemas.openxmlformats.org/officeDocument/2006/relationships/image" Target="../media/image39.png"/><Relationship Id="rId12" Type="http://schemas.openxmlformats.org/officeDocument/2006/relationships/oleObject" Target="../embeddings/oleObject37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36.bin"/><Relationship Id="rId24" Type="http://schemas.openxmlformats.org/officeDocument/2006/relationships/slide" Target="slide17.xml"/><Relationship Id="rId5" Type="http://schemas.openxmlformats.org/officeDocument/2006/relationships/image" Target="../media/image64.png"/><Relationship Id="rId15" Type="http://schemas.openxmlformats.org/officeDocument/2006/relationships/oleObject" Target="../embeddings/oleObject40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63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39.bin"/><Relationship Id="rId22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43.bin"/><Relationship Id="rId18" Type="http://schemas.openxmlformats.org/officeDocument/2006/relationships/slide" Target="slide9.xml"/><Relationship Id="rId3" Type="http://schemas.openxmlformats.org/officeDocument/2006/relationships/image" Target="../media/image29.png"/><Relationship Id="rId21" Type="http://schemas.openxmlformats.org/officeDocument/2006/relationships/slide" Target="slide12.xml"/><Relationship Id="rId7" Type="http://schemas.openxmlformats.org/officeDocument/2006/relationships/image" Target="../media/image64.png"/><Relationship Id="rId12" Type="http://schemas.openxmlformats.org/officeDocument/2006/relationships/oleObject" Target="../embeddings/oleObject42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41.bin"/><Relationship Id="rId24" Type="http://schemas.openxmlformats.org/officeDocument/2006/relationships/slide" Target="slide17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45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67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44.bin"/><Relationship Id="rId22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oleObject" Target="../embeddings/oleObject49.bin"/><Relationship Id="rId18" Type="http://schemas.openxmlformats.org/officeDocument/2006/relationships/slide" Target="slide11.xml"/><Relationship Id="rId3" Type="http://schemas.openxmlformats.org/officeDocument/2006/relationships/image" Target="../media/image30.png"/><Relationship Id="rId21" Type="http://schemas.openxmlformats.org/officeDocument/2006/relationships/slide" Target="slide14.xml"/><Relationship Id="rId7" Type="http://schemas.openxmlformats.org/officeDocument/2006/relationships/image" Target="../media/image64.png"/><Relationship Id="rId12" Type="http://schemas.openxmlformats.org/officeDocument/2006/relationships/oleObject" Target="../embeddings/oleObject48.bin"/><Relationship Id="rId17" Type="http://schemas.openxmlformats.org/officeDocument/2006/relationships/slide" Target="slide9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10.xml"/><Relationship Id="rId20" Type="http://schemas.openxmlformats.org/officeDocument/2006/relationships/slide" Target="slide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47.bin"/><Relationship Id="rId24" Type="http://schemas.openxmlformats.org/officeDocument/2006/relationships/slide" Target="slide17.xml"/><Relationship Id="rId5" Type="http://schemas.openxmlformats.org/officeDocument/2006/relationships/image" Target="../media/image38.png"/><Relationship Id="rId15" Type="http://schemas.openxmlformats.org/officeDocument/2006/relationships/slide" Target="slide8.xml"/><Relationship Id="rId23" Type="http://schemas.openxmlformats.org/officeDocument/2006/relationships/slide" Target="slide15.xml"/><Relationship Id="rId10" Type="http://schemas.openxmlformats.org/officeDocument/2006/relationships/oleObject" Target="../embeddings/oleObject46.bin"/><Relationship Id="rId19" Type="http://schemas.openxmlformats.org/officeDocument/2006/relationships/slide" Target="slide13.xml"/><Relationship Id="rId4" Type="http://schemas.openxmlformats.org/officeDocument/2006/relationships/image" Target="../media/image68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50.bin"/><Relationship Id="rId22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5.xml"/><Relationship Id="rId3" Type="http://schemas.openxmlformats.org/officeDocument/2006/relationships/image" Target="../media/image38.png"/><Relationship Id="rId7" Type="http://schemas.openxmlformats.org/officeDocument/2006/relationships/slide" Target="slide9.xml"/><Relationship Id="rId12" Type="http://schemas.openxmlformats.org/officeDocument/2006/relationships/slide" Target="slide1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0" Type="http://schemas.openxmlformats.org/officeDocument/2006/relationships/slide" Target="slide12.xml"/><Relationship Id="rId4" Type="http://schemas.openxmlformats.org/officeDocument/2006/relationships/image" Target="../media/image39.png"/><Relationship Id="rId9" Type="http://schemas.openxmlformats.org/officeDocument/2006/relationships/slide" Target="slide13.xml"/><Relationship Id="rId14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slide" Target="slide11.xml"/><Relationship Id="rId18" Type="http://schemas.openxmlformats.org/officeDocument/2006/relationships/slide" Target="slide8.xml"/><Relationship Id="rId3" Type="http://schemas.openxmlformats.org/officeDocument/2006/relationships/image" Target="../media/image38.png"/><Relationship Id="rId21" Type="http://schemas.openxmlformats.org/officeDocument/2006/relationships/chart" Target="../charts/chart11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slide" Target="slide10.xml"/><Relationship Id="rId20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slide" Target="slide12.xml"/><Relationship Id="rId10" Type="http://schemas.openxmlformats.org/officeDocument/2006/relationships/chart" Target="../charts/chart6.xml"/><Relationship Id="rId19" Type="http://schemas.openxmlformats.org/officeDocument/2006/relationships/chart" Target="../charts/chart9.xml"/><Relationship Id="rId4" Type="http://schemas.openxmlformats.org/officeDocument/2006/relationships/image" Target="../media/image39.png"/><Relationship Id="rId9" Type="http://schemas.openxmlformats.org/officeDocument/2006/relationships/chart" Target="../charts/chart5.xml"/><Relationship Id="rId14" Type="http://schemas.openxmlformats.org/officeDocument/2006/relationships/slide" Target="slide13.xml"/><Relationship Id="rId22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slide" Target="slide10.xml"/><Relationship Id="rId18" Type="http://schemas.openxmlformats.org/officeDocument/2006/relationships/chart" Target="../charts/chart23.xml"/><Relationship Id="rId3" Type="http://schemas.openxmlformats.org/officeDocument/2006/relationships/image" Target="../media/image38.png"/><Relationship Id="rId7" Type="http://schemas.openxmlformats.org/officeDocument/2006/relationships/chart" Target="../charts/chart15.xml"/><Relationship Id="rId12" Type="http://schemas.openxmlformats.org/officeDocument/2006/relationships/chart" Target="../charts/chart20.xml"/><Relationship Id="rId17" Type="http://schemas.openxmlformats.org/officeDocument/2006/relationships/chart" Target="../charts/chart22.xml"/><Relationship Id="rId2" Type="http://schemas.openxmlformats.org/officeDocument/2006/relationships/notesSlide" Target="../notesSlides/notesSlide2.xml"/><Relationship Id="rId16" Type="http://schemas.openxmlformats.org/officeDocument/2006/relationships/chart" Target="../charts/chart2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11" Type="http://schemas.openxmlformats.org/officeDocument/2006/relationships/chart" Target="../charts/chart19.xml"/><Relationship Id="rId5" Type="http://schemas.openxmlformats.org/officeDocument/2006/relationships/chart" Target="../charts/chart13.xml"/><Relationship Id="rId15" Type="http://schemas.openxmlformats.org/officeDocument/2006/relationships/slide" Target="slide8.xml"/><Relationship Id="rId10" Type="http://schemas.openxmlformats.org/officeDocument/2006/relationships/chart" Target="../charts/chart18.xml"/><Relationship Id="rId19" Type="http://schemas.openxmlformats.org/officeDocument/2006/relationships/chart" Target="../charts/chart24.xml"/><Relationship Id="rId4" Type="http://schemas.openxmlformats.org/officeDocument/2006/relationships/image" Target="../media/image39.png"/><Relationship Id="rId9" Type="http://schemas.openxmlformats.org/officeDocument/2006/relationships/chart" Target="../charts/chart17.xml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oleObject" Target="../embeddings/oleObject59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53.bin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2.bin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1.bin"/><Relationship Id="rId15" Type="http://schemas.openxmlformats.org/officeDocument/2006/relationships/chart" Target="../charts/chart26.xml"/><Relationship Id="rId10" Type="http://schemas.openxmlformats.org/officeDocument/2006/relationships/oleObject" Target="../embeddings/oleObject56.bin"/><Relationship Id="rId4" Type="http://schemas.openxmlformats.org/officeDocument/2006/relationships/chart" Target="../charts/chart25.xml"/><Relationship Id="rId9" Type="http://schemas.openxmlformats.org/officeDocument/2006/relationships/oleObject" Target="../embeddings/oleObject55.bin"/><Relationship Id="rId14" Type="http://schemas.openxmlformats.org/officeDocument/2006/relationships/oleObject" Target="../embeddings/oleObject6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8.bin"/><Relationship Id="rId18" Type="http://schemas.openxmlformats.org/officeDocument/2006/relationships/slide" Target="slide9.xml"/><Relationship Id="rId3" Type="http://schemas.openxmlformats.org/officeDocument/2006/relationships/image" Target="../media/image36.png"/><Relationship Id="rId21" Type="http://schemas.openxmlformats.org/officeDocument/2006/relationships/slide" Target="slide12.xml"/><Relationship Id="rId7" Type="http://schemas.openxmlformats.org/officeDocument/2006/relationships/image" Target="../media/image40.png"/><Relationship Id="rId12" Type="http://schemas.openxmlformats.org/officeDocument/2006/relationships/oleObject" Target="../embeddings/oleObject7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6.bin"/><Relationship Id="rId24" Type="http://schemas.openxmlformats.org/officeDocument/2006/relationships/slide" Target="slide17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10.bin"/><Relationship Id="rId23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slide" Target="slide11.xml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9.bin"/><Relationship Id="rId22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oleObject" Target="../embeddings/oleObject13.bin"/><Relationship Id="rId18" Type="http://schemas.openxmlformats.org/officeDocument/2006/relationships/slide" Target="slide9.xml"/><Relationship Id="rId3" Type="http://schemas.openxmlformats.org/officeDocument/2006/relationships/image" Target="../media/image36.png"/><Relationship Id="rId21" Type="http://schemas.openxmlformats.org/officeDocument/2006/relationships/slide" Target="slide12.xml"/><Relationship Id="rId7" Type="http://schemas.openxmlformats.org/officeDocument/2006/relationships/slide" Target="slide14.xml"/><Relationship Id="rId12" Type="http://schemas.openxmlformats.org/officeDocument/2006/relationships/oleObject" Target="../embeddings/oleObject12.bin"/><Relationship Id="rId17" Type="http://schemas.openxmlformats.org/officeDocument/2006/relationships/slide" Target="slide10.xml"/><Relationship Id="rId2" Type="http://schemas.openxmlformats.org/officeDocument/2006/relationships/slideLayout" Target="../slideLayouts/slideLayout2.xml"/><Relationship Id="rId16" Type="http://schemas.openxmlformats.org/officeDocument/2006/relationships/slide" Target="slide8.xml"/><Relationship Id="rId20" Type="http://schemas.openxmlformats.org/officeDocument/2006/relationships/slide" Target="slide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11.bin"/><Relationship Id="rId24" Type="http://schemas.openxmlformats.org/officeDocument/2006/relationships/slide" Target="slide17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15.bin"/><Relationship Id="rId23" Type="http://schemas.openxmlformats.org/officeDocument/2006/relationships/slide" Target="slide15.xml"/><Relationship Id="rId10" Type="http://schemas.openxmlformats.org/officeDocument/2006/relationships/image" Target="../media/image45.png"/><Relationship Id="rId19" Type="http://schemas.openxmlformats.org/officeDocument/2006/relationships/slide" Target="slide11.xml"/><Relationship Id="rId4" Type="http://schemas.openxmlformats.org/officeDocument/2006/relationships/image" Target="../media/image44.png"/><Relationship Id="rId9" Type="http://schemas.openxmlformats.org/officeDocument/2006/relationships/slide" Target="slide4.xml"/><Relationship Id="rId14" Type="http://schemas.openxmlformats.org/officeDocument/2006/relationships/oleObject" Target="../embeddings/oleObject14.bin"/><Relationship Id="rId22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3151" y="161511"/>
            <a:ext cx="1054532" cy="1131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41" y="1562102"/>
            <a:ext cx="3621390" cy="3371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1062" y="639180"/>
            <a:ext cx="166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WinBugs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6965" y="155922"/>
            <a:ext cx="1016186" cy="1121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3529" y="169713"/>
            <a:ext cx="1035360" cy="1131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089" y="184387"/>
            <a:ext cx="997014" cy="1121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9260" y="178752"/>
            <a:ext cx="968253" cy="1140812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2"/>
          </p:cNvCxnSpPr>
          <p:nvPr/>
        </p:nvCxnSpPr>
        <p:spPr>
          <a:xfrm flipH="1" flipV="1">
            <a:off x="5093387" y="1319564"/>
            <a:ext cx="1466358" cy="112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2"/>
          </p:cNvCxnSpPr>
          <p:nvPr/>
        </p:nvCxnSpPr>
        <p:spPr>
          <a:xfrm flipH="1" flipV="1">
            <a:off x="6124596" y="1306027"/>
            <a:ext cx="609840" cy="114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 flipV="1">
            <a:off x="6923748" y="1300939"/>
            <a:ext cx="247461" cy="107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2"/>
          </p:cNvCxnSpPr>
          <p:nvPr/>
        </p:nvCxnSpPr>
        <p:spPr>
          <a:xfrm flipV="1">
            <a:off x="7121610" y="1277562"/>
            <a:ext cx="1093448" cy="103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" idx="2"/>
          </p:cNvCxnSpPr>
          <p:nvPr/>
        </p:nvCxnSpPr>
        <p:spPr>
          <a:xfrm flipV="1">
            <a:off x="7280477" y="1292736"/>
            <a:ext cx="1969940" cy="98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524" y="5425207"/>
            <a:ext cx="1004572" cy="11508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2170" y="5416005"/>
            <a:ext cx="1033832" cy="11606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062" y="5406545"/>
            <a:ext cx="1072844" cy="11508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33568" y="5406545"/>
            <a:ext cx="1033832" cy="11411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09260" y="5411130"/>
            <a:ext cx="1072844" cy="1170375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endCxn id="33" idx="0"/>
          </p:cNvCxnSpPr>
          <p:nvPr/>
        </p:nvCxnSpPr>
        <p:spPr>
          <a:xfrm flipH="1">
            <a:off x="866810" y="4203219"/>
            <a:ext cx="3584540" cy="122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0"/>
          </p:cNvCxnSpPr>
          <p:nvPr/>
        </p:nvCxnSpPr>
        <p:spPr>
          <a:xfrm flipH="1">
            <a:off x="1879086" y="4287774"/>
            <a:ext cx="2770382" cy="112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5" idx="0"/>
          </p:cNvCxnSpPr>
          <p:nvPr/>
        </p:nvCxnSpPr>
        <p:spPr>
          <a:xfrm flipH="1">
            <a:off x="2997484" y="4304412"/>
            <a:ext cx="1807294" cy="11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7" idx="0"/>
          </p:cNvCxnSpPr>
          <p:nvPr/>
        </p:nvCxnSpPr>
        <p:spPr>
          <a:xfrm flipH="1">
            <a:off x="5145682" y="4399888"/>
            <a:ext cx="73498" cy="101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0"/>
          </p:cNvCxnSpPr>
          <p:nvPr/>
        </p:nvCxnSpPr>
        <p:spPr>
          <a:xfrm flipH="1">
            <a:off x="4050484" y="4304412"/>
            <a:ext cx="946292" cy="11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4436" y="5426005"/>
            <a:ext cx="918007" cy="107252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75416" y="5426005"/>
            <a:ext cx="954364" cy="107252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23203" y="5416917"/>
            <a:ext cx="963453" cy="108161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0231" y="5425207"/>
            <a:ext cx="972542" cy="106343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59810" y="5416917"/>
            <a:ext cx="990720" cy="1081612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4" idx="0"/>
          </p:cNvCxnSpPr>
          <p:nvPr/>
        </p:nvCxnSpPr>
        <p:spPr>
          <a:xfrm>
            <a:off x="6560354" y="3410103"/>
            <a:ext cx="633086" cy="20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5" idx="0"/>
          </p:cNvCxnSpPr>
          <p:nvPr/>
        </p:nvCxnSpPr>
        <p:spPr>
          <a:xfrm>
            <a:off x="6734436" y="3474720"/>
            <a:ext cx="1518162" cy="195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6" idx="0"/>
          </p:cNvCxnSpPr>
          <p:nvPr/>
        </p:nvCxnSpPr>
        <p:spPr>
          <a:xfrm>
            <a:off x="6923748" y="3410103"/>
            <a:ext cx="2381182" cy="200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0"/>
          </p:cNvCxnSpPr>
          <p:nvPr/>
        </p:nvCxnSpPr>
        <p:spPr>
          <a:xfrm>
            <a:off x="7087011" y="3425277"/>
            <a:ext cx="3299491" cy="199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8" idx="0"/>
          </p:cNvCxnSpPr>
          <p:nvPr/>
        </p:nvCxnSpPr>
        <p:spPr>
          <a:xfrm>
            <a:off x="7280477" y="3401015"/>
            <a:ext cx="4174693" cy="20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093381" y="2178378"/>
            <a:ext cx="39418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estimates are the descriptors 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a posterior distribution. We used 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means,  but could have used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edians or MLEs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>
            <a:hlinkClick r:id="rId18" action="ppaction://hlinksldjump"/>
          </p:cNvPr>
          <p:cNvSpPr/>
          <p:nvPr/>
        </p:nvSpPr>
        <p:spPr>
          <a:xfrm>
            <a:off x="4312146" y="1651114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7047478" y="6421338"/>
            <a:ext cx="4737007" cy="382260"/>
            <a:chOff x="-2448342" y="5722348"/>
            <a:chExt cx="4737007" cy="382260"/>
          </a:xfrm>
        </p:grpSpPr>
        <p:sp>
          <p:nvSpPr>
            <p:cNvPr id="61" name="Rectangle 60"/>
            <p:cNvSpPr/>
            <p:nvPr/>
          </p:nvSpPr>
          <p:spPr>
            <a:xfrm>
              <a:off x="1844312" y="5722348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1913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-387096" y="5766054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1381481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2448342" y="573524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09662" y="6468906"/>
            <a:ext cx="4737007" cy="382260"/>
            <a:chOff x="-2448342" y="5722348"/>
            <a:chExt cx="4737007" cy="382260"/>
          </a:xfrm>
        </p:grpSpPr>
        <p:sp>
          <p:nvSpPr>
            <p:cNvPr id="71" name="Rectangle 70"/>
            <p:cNvSpPr/>
            <p:nvPr/>
          </p:nvSpPr>
          <p:spPr>
            <a:xfrm>
              <a:off x="1844312" y="5722348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1913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387096" y="5766054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1381481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-2448342" y="573524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0196028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" y="3290554"/>
            <a:ext cx="8358492" cy="3467766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1" cy="357144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59" name="Rectangle 58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74" name="Picture 7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76" name="Picture 7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78" name="Rectangle 77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41" name="Rectangle 14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31" name="Rectangle 13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21" name="Rectangle 12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99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100" name="Group 99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107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108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109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101" name="Rectangle 100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60" name="Group 159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61" name="Group 16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70" name="Group 16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79" name="Group 178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88" name="Group 187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96" name="Straight Connector 195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98" name="Object 1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417404720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3114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99" name="Group 19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203" name="Object 20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526045723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3115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204" name="Object 20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884840241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3116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200" name="Group 19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201" name="Object 20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88457010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3117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202" name="Object 20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94482932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3118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205" name="Group 204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06" name="Rounded Rectangle 205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07" name="Rounded Rectangle 206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08" name="Rounded Rectangle 207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1" name="Rounded Rectangle 210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12" name="Rounded Rectangle 211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13" name="Rounded Rectangle 212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14" name="Rounded Rectangle 213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15" name="Rounded Rectangle 214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16" name="Rounded Rectangle 215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223" name="TextBox 22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587829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1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" y="3290554"/>
            <a:ext cx="8268857" cy="34677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38" name="Picture 3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0" name="Rectangle 39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1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69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0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2" name="Group 121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3" name="Group 12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1" name="Group 14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0" name="Group 14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58" name="Straight Connector 157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4133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61" name="Group 160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957493768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4134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082888906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4135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62" name="Group 161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3" name="Object 1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01627159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4136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269341384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4137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67" name="Group 166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8" name="Rounded Rectangle 167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0" name="Rounded Rectangle 169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Rounded Rectangle 172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0" name="Rounded Rectangle 179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6" name="TextBox 185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405079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0" cy="3571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" y="3290554"/>
            <a:ext cx="8313674" cy="34677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1" name="Rectangle 30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39" name="Picture 3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1" name="Picture 4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3" name="Rectangle 4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4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5" name="Group 64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4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5" name="Group 1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6" name="Group 12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5" name="Group 13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4" name="Group 14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3" name="Group 15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3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65959032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5157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64" name="Group 163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722141580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5158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169" name="Object 1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015066157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5159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65" name="Group 164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50973372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5160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802717383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5161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70" name="Group 169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71" name="Rounded Rectangle 170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6" name="Rounded Rectangle 175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ounded Rectangle 178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80" name="Rounded Rectangle 179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81" name="Rounded Rectangle 180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3" name="Rounded Rectangle 182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93" name="TextBox 19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025654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0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" y="3290554"/>
            <a:ext cx="8268857" cy="34677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38" name="Picture 3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0" name="Picture 3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2" name="Rectangle 4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5" name="Rectangle 10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5" name="Rectangle 6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4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5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4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3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2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0" name="Straight Connector 15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2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10332969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6181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63" name="Group 16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792622609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6182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75764176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6183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64" name="Group 16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926619908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6184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921278778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6185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69" name="Group 16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70" name="Rounded Rectangle 169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1" name="Rounded Rectangle 170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5" name="Rounded Rectangle 174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9" name="Rounded Rectangle 178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80" name="Rounded Rectangle 179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2" name="Rounded Rectangle 181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8" name="TextBox 187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994426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985" y="-111496"/>
            <a:ext cx="3835761" cy="35620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49" y="3309148"/>
            <a:ext cx="8268857" cy="34305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38" name="Picture 3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38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0" name="Rectangle 39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49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0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1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2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9" name="Group 53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31" name="Group 54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9" name="Group 55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0" name="Group 56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1" name="Group 57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2" name="Group 58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59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1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1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69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0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1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0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2" name="Group 139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4" name="Group 14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2" name="Group 14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92" name="Group 148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02" name="Group 14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2" name="Group 15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58" name="Straight Connector 157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58"/>
          <p:cNvGrpSpPr/>
          <p:nvPr/>
        </p:nvGrpSpPr>
        <p:grpSpPr>
          <a:xfrm>
            <a:off x="3633993" y="495299"/>
            <a:ext cx="4912156" cy="1831832"/>
            <a:chOff x="1087900" y="1750326"/>
            <a:chExt cx="4003556" cy="1373874"/>
          </a:xfrm>
        </p:grpSpPr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30722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23" name="Group 160"/>
            <p:cNvGrpSpPr/>
            <p:nvPr/>
          </p:nvGrpSpPr>
          <p:grpSpPr>
            <a:xfrm>
              <a:off x="1138700" y="2321827"/>
              <a:ext cx="3844072" cy="552450"/>
              <a:chOff x="1138700" y="2321827"/>
              <a:chExt cx="3844072" cy="55245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957493768"/>
                  </p:ext>
                </p:extLst>
              </p:nvPr>
            </p:nvGraphicFramePr>
            <p:xfrm>
              <a:off x="2114286" y="2321827"/>
              <a:ext cx="2868486" cy="552450"/>
            </p:xfrm>
            <a:graphic>
              <a:graphicData uri="http://schemas.openxmlformats.org/presentationml/2006/ole">
                <p:oleObj spid="_x0000_s30723" name="Equation" r:id="rId12" imgW="2869920" imgH="558720" progId="Equation.DSMT4">
                  <p:embed/>
                </p:oleObj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082888906"/>
                  </p:ext>
                </p:extLst>
              </p:nvPr>
            </p:nvGraphicFramePr>
            <p:xfrm>
              <a:off x="1138700" y="2362200"/>
              <a:ext cx="889002" cy="228600"/>
            </p:xfrm>
            <a:graphic>
              <a:graphicData uri="http://schemas.openxmlformats.org/presentationml/2006/ole">
                <p:oleObj spid="_x0000_s30724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24" name="Group 161"/>
            <p:cNvGrpSpPr/>
            <p:nvPr/>
          </p:nvGrpSpPr>
          <p:grpSpPr>
            <a:xfrm>
              <a:off x="1087900" y="1750326"/>
              <a:ext cx="4003556" cy="552450"/>
              <a:chOff x="1087900" y="1489976"/>
              <a:chExt cx="4003556" cy="552450"/>
            </a:xfrm>
          </p:grpSpPr>
          <p:graphicFrame>
            <p:nvGraphicFramePr>
              <p:cNvPr id="163" name="Object 1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016271593"/>
                  </p:ext>
                </p:extLst>
              </p:nvPr>
            </p:nvGraphicFramePr>
            <p:xfrm>
              <a:off x="2014655" y="1489976"/>
              <a:ext cx="3076801" cy="552450"/>
            </p:xfrm>
            <a:graphic>
              <a:graphicData uri="http://schemas.openxmlformats.org/presentationml/2006/ole">
                <p:oleObj spid="_x0000_s30725" name="Equation" r:id="rId14" imgW="3085920" imgH="558720" progId="Equation.DSMT4">
                  <p:embed/>
                </p:oleObj>
              </a:graphicData>
            </a:graphic>
          </p:graphicFrame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269341384"/>
                  </p:ext>
                </p:extLst>
              </p:nvPr>
            </p:nvGraphicFramePr>
            <p:xfrm>
              <a:off x="1087900" y="1523999"/>
              <a:ext cx="965201" cy="228600"/>
            </p:xfrm>
            <a:graphic>
              <a:graphicData uri="http://schemas.openxmlformats.org/presentationml/2006/ole">
                <p:oleObj spid="_x0000_s30726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59" name="Group 15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1" name="Rounded Rectangle 160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2" name="Rounded Rectangle 161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7" name="Rounded Rectangle 166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0" name="Rounded Rectangle 169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1" name="Rounded Rectangle 170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7" name="Rounded Rectangle 176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3" name="TextBox 18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4405079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985" y="-111495"/>
            <a:ext cx="3835760" cy="35620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46" y="3290554"/>
            <a:ext cx="8280062" cy="34677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9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1" name="Rectangle 30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39" name="Picture 3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1" name="Picture 4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41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3" name="Rectangle 4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52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3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4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2" name="Group 56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25" name="Group 57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" name="Group 58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2" name="Group 59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0" name="Group 60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2" name="Group 61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62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4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4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4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3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142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2" name="Group 14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3" name="Group 14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5" name="Group 151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67" name="Group 15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5" name="Group 15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161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3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365959032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31746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05" name="Group 163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722141580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31747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169" name="Object 1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015066157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31748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15" name="Group 164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50973372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31749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802717383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31750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62" name="Group 161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4" name="Rounded Rectangle 163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5" name="Rounded Rectangle 164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0" name="Rounded Rectangle 169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Rounded Rectangle 172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0" name="Rounded Rectangle 179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6" name="TextBox 185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025654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747" y="-116215"/>
            <a:ext cx="3835283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49" y="3292900"/>
            <a:ext cx="8268857" cy="34630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40" name="Picture 3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2" name="Rectangle 4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5" name="Rectangle 10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4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29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1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9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2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6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5" name="Rectangle 6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2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4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84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4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0" name="Straight Connector 15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6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2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310332969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32770" name="Equation" r:id="rId10" imgW="1549080" imgH="228600" progId="Equation.DSMT4">
                <p:embed/>
              </p:oleObj>
            </a:graphicData>
          </a:graphic>
        </p:graphicFrame>
        <p:grpSp>
          <p:nvGrpSpPr>
            <p:cNvPr id="114" name="Group 16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792622609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32771" name="Equation" r:id="rId11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75764176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32772" name="Equation" r:id="rId12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24" name="Group 16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926619908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32773" name="Equation" r:id="rId13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921278778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32774" name="Equation" r:id="rId14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61" name="Group 160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3" name="Rounded Rectangle 162">
              <a:hlinkClick r:id="rId15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4" name="Rounded Rectangle 163">
              <a:hlinkClick r:id="rId16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17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ounded Rectangle 171">
              <a:hlinkClick r:id="rId18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19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0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1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9" name="Rounded Rectangle 178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5" name="TextBox 184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994426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49" y="3309148"/>
            <a:ext cx="8268857" cy="34305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grpSp>
        <p:nvGrpSpPr>
          <p:cNvPr id="47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8" name="Rectangle 47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8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9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20" name="Rectangle 11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9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9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0" name="Rectangle 10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0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9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1" name="Rectangle 10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0" name="Rectangle 9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1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9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0" name="Rectangle 8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2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63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4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5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6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7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8" name="Group 61"/>
              <p:cNvGrpSpPr/>
              <p:nvPr/>
            </p:nvGrpSpPr>
            <p:grpSpPr>
              <a:xfrm>
                <a:off x="3732763" y="-11442"/>
                <a:ext cx="3262145" cy="3395878"/>
                <a:chOff x="3732763" y="-11442"/>
                <a:chExt cx="3262145" cy="3395878"/>
              </a:xfrm>
            </p:grpSpPr>
            <p:sp>
              <p:nvSpPr>
                <p:cNvPr id="69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70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6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7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8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71" name="Rectangle 70"/>
                <p:cNvSpPr/>
                <p:nvPr/>
              </p:nvSpPr>
              <p:spPr>
                <a:xfrm>
                  <a:off x="4872211" y="-11442"/>
                  <a:ext cx="2122697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NULL MODEL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9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30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1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8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9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0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7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8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9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6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7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5" name="Straight Connector 164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7" name="Rounded Rectangle 166">
              <a:hlinkClick r:id="rId5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8" name="Rounded Rectangle 167">
              <a:hlinkClick r:id="rId6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7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ounded Rectangle 171">
              <a:hlinkClick r:id="rId8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9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10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11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1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1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9" name="Rounded Rectangle 178">
            <a:hlinkClick r:id="rId1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5" name="TextBox 184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3" y="1984590"/>
            <a:ext cx="1033342" cy="14051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515562"/>
            <a:ext cx="943316" cy="1405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33" y="5309635"/>
            <a:ext cx="1033342" cy="14051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3719688"/>
            <a:ext cx="943316" cy="14051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81886" y="3317466"/>
            <a:ext cx="9723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</a:rPr>
              <a:t>Forecast</a:t>
            </a:r>
            <a:endParaRPr lang="en-US" b="0" cap="none" spc="0" dirty="0">
              <a:ln w="0"/>
              <a:solidFill>
                <a:srgbClr val="FF0000"/>
              </a:solidFill>
            </a:endParaRPr>
          </a:p>
        </p:txBody>
      </p:sp>
      <p:grpSp>
        <p:nvGrpSpPr>
          <p:cNvPr id="2" name="Group 117"/>
          <p:cNvGrpSpPr/>
          <p:nvPr/>
        </p:nvGrpSpPr>
        <p:grpSpPr>
          <a:xfrm>
            <a:off x="182956" y="0"/>
            <a:ext cx="6303443" cy="6932001"/>
            <a:chOff x="182956" y="0"/>
            <a:chExt cx="6303443" cy="6932001"/>
          </a:xfrm>
        </p:grpSpPr>
        <p:grpSp>
          <p:nvGrpSpPr>
            <p:cNvPr id="3" name="Group 49"/>
            <p:cNvGrpSpPr/>
            <p:nvPr/>
          </p:nvGrpSpPr>
          <p:grpSpPr>
            <a:xfrm>
              <a:off x="2924044" y="242335"/>
              <a:ext cx="2647297" cy="6689666"/>
              <a:chOff x="0" y="0"/>
              <a:chExt cx="2701731" cy="6689666"/>
            </a:xfrm>
          </p:grpSpPr>
          <p:graphicFrame>
            <p:nvGraphicFramePr>
              <p:cNvPr id="51" name="Chart 50"/>
              <p:cNvGraphicFramePr>
                <a:graphicFrameLocks/>
              </p:cNvGraphicFramePr>
              <p:nvPr/>
            </p:nvGraphicFramePr>
            <p:xfrm>
              <a:off x="1" y="0"/>
              <a:ext cx="2657088" cy="17183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52" name="Chart 51"/>
              <p:cNvGraphicFramePr>
                <a:graphicFrameLocks/>
              </p:cNvGraphicFramePr>
              <p:nvPr/>
            </p:nvGraphicFramePr>
            <p:xfrm>
              <a:off x="0" y="4936963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53" name="Chart 52"/>
              <p:cNvGraphicFramePr>
                <a:graphicFrameLocks/>
              </p:cNvGraphicFramePr>
              <p:nvPr/>
            </p:nvGraphicFramePr>
            <p:xfrm>
              <a:off x="1" y="3341035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54" name="Chart 53"/>
              <p:cNvGraphicFramePr>
                <a:graphicFrameLocks/>
              </p:cNvGraphicFramePr>
              <p:nvPr/>
            </p:nvGraphicFramePr>
            <p:xfrm>
              <a:off x="1" y="1625061"/>
              <a:ext cx="2659440" cy="160489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</p:grpSp>
        <p:sp>
          <p:nvSpPr>
            <p:cNvPr id="66" name="Rectangle 65"/>
            <p:cNvSpPr/>
            <p:nvPr/>
          </p:nvSpPr>
          <p:spPr>
            <a:xfrm>
              <a:off x="3809704" y="0"/>
              <a:ext cx="267669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old-</a:t>
              </a:r>
              <a:r>
                <a:rPr lang="en-US" sz="2400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WinBUGS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- Beta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110"/>
            <p:cNvGrpSpPr/>
            <p:nvPr/>
          </p:nvGrpSpPr>
          <p:grpSpPr>
            <a:xfrm>
              <a:off x="3030225" y="3332855"/>
              <a:ext cx="2111096" cy="338554"/>
              <a:chOff x="3030225" y="3332855"/>
              <a:chExt cx="2111096" cy="338554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030225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435289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840353" y="3332855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91904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696968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aphicFrame>
          <p:nvGraphicFramePr>
            <p:cNvPr id="83" name="Chart 82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3643444307"/>
                </p:ext>
              </p:extLst>
            </p:nvPr>
          </p:nvGraphicFramePr>
          <p:xfrm>
            <a:off x="226699" y="229217"/>
            <a:ext cx="2603553" cy="1718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84" name="Chart 83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1790302063"/>
                </p:ext>
              </p:extLst>
            </p:nvPr>
          </p:nvGraphicFramePr>
          <p:xfrm>
            <a:off x="224394" y="1864263"/>
            <a:ext cx="2605858" cy="16048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85" name="Chart 84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864847133"/>
                </p:ext>
              </p:extLst>
            </p:nvPr>
          </p:nvGraphicFramePr>
          <p:xfrm>
            <a:off x="182956" y="3598610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86" name="Chart 85"/>
            <p:cNvGraphicFramePr>
              <a:graphicFrameLocks/>
            </p:cNvGraphicFramePr>
            <p:nvPr>
              <p:extLst>
                <p:ext uri="{D42A27DB-BD31-4B8C-83A1-F6EECF244321}">
                  <p14:modId xmlns="" xmlns:p14="http://schemas.microsoft.com/office/powerpoint/2010/main" val="200682671"/>
                </p:ext>
              </p:extLst>
            </p:nvPr>
          </p:nvGraphicFramePr>
          <p:xfrm>
            <a:off x="193490" y="5172313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pSp>
          <p:nvGrpSpPr>
            <p:cNvPr id="5" name="Group 111"/>
            <p:cNvGrpSpPr/>
            <p:nvPr/>
          </p:nvGrpSpPr>
          <p:grpSpPr>
            <a:xfrm>
              <a:off x="294322" y="3332855"/>
              <a:ext cx="2111096" cy="338554"/>
              <a:chOff x="3030225" y="3332855"/>
              <a:chExt cx="2111096" cy="338554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030225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435289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840353" y="3332855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291904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696968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27" name="Rectangle 126"/>
          <p:cNvSpPr/>
          <p:nvPr/>
        </p:nvSpPr>
        <p:spPr>
          <a:xfrm>
            <a:off x="8709660" y="1140587"/>
            <a:ext cx="20527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Specification 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4" name="Rounded Rectangle 173">
            <a:hlinkClick r:id="rId13" action="ppaction://hlinksldjump"/>
          </p:cNvPr>
          <p:cNvSpPr/>
          <p:nvPr/>
        </p:nvSpPr>
        <p:spPr>
          <a:xfrm>
            <a:off x="2782414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sp>
        <p:nvSpPr>
          <p:cNvPr id="175" name="Rounded Rectangle 174">
            <a:hlinkClick r:id="rId14" action="ppaction://hlinksldjump"/>
          </p:cNvPr>
          <p:cNvSpPr/>
          <p:nvPr/>
        </p:nvSpPr>
        <p:spPr>
          <a:xfrm>
            <a:off x="89466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6" name="Rounded Rectangle 175">
            <a:hlinkClick r:id="rId15" action="ppaction://hlinksldjump"/>
          </p:cNvPr>
          <p:cNvSpPr/>
          <p:nvPr/>
        </p:nvSpPr>
        <p:spPr>
          <a:xfrm>
            <a:off x="1435940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78" name="Rounded Rectangle 177">
            <a:hlinkClick r:id="rId16" action="ppaction://hlinksldjump"/>
          </p:cNvPr>
          <p:cNvSpPr/>
          <p:nvPr/>
        </p:nvSpPr>
        <p:spPr>
          <a:xfrm>
            <a:off x="10721213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9" name="Rounded Rectangle 178">
            <a:hlinkClick r:id="rId17" action="ppaction://hlinksldjump"/>
          </p:cNvPr>
          <p:cNvSpPr/>
          <p:nvPr/>
        </p:nvSpPr>
        <p:spPr>
          <a:xfrm>
            <a:off x="9339047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80" name="Rounded Rectangle 179">
            <a:hlinkClick r:id="rId18" action="ppaction://hlinksldjump"/>
          </p:cNvPr>
          <p:cNvSpPr/>
          <p:nvPr/>
        </p:nvSpPr>
        <p:spPr>
          <a:xfrm>
            <a:off x="7947356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6775538" y="3316004"/>
            <a:ext cx="5338903" cy="3599146"/>
            <a:chOff x="0" y="3356221"/>
            <a:chExt cx="5388382" cy="3599146"/>
          </a:xfrm>
        </p:grpSpPr>
        <p:grpSp>
          <p:nvGrpSpPr>
            <p:cNvPr id="60" name="Group 59"/>
            <p:cNvGrpSpPr/>
            <p:nvPr/>
          </p:nvGrpSpPr>
          <p:grpSpPr>
            <a:xfrm>
              <a:off x="2741087" y="3606736"/>
              <a:ext cx="2647295" cy="3348631"/>
              <a:chOff x="2741088" y="3606736"/>
              <a:chExt cx="2701731" cy="3348631"/>
            </a:xfrm>
          </p:grpSpPr>
          <p:graphicFrame>
            <p:nvGraphicFramePr>
              <p:cNvPr id="89" name="Chart 88"/>
              <p:cNvGraphicFramePr>
                <a:graphicFrameLocks/>
              </p:cNvGraphicFramePr>
              <p:nvPr/>
            </p:nvGraphicFramePr>
            <p:xfrm>
              <a:off x="2741088" y="5202664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90" name="Chart 89"/>
              <p:cNvGraphicFramePr>
                <a:graphicFrameLocks/>
              </p:cNvGraphicFramePr>
              <p:nvPr/>
            </p:nvGraphicFramePr>
            <p:xfrm>
              <a:off x="2741089" y="3606736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grpSp>
          <p:nvGrpSpPr>
            <p:cNvPr id="62" name="Group 61"/>
            <p:cNvGrpSpPr/>
            <p:nvPr/>
          </p:nvGrpSpPr>
          <p:grpSpPr>
            <a:xfrm>
              <a:off x="2847269" y="3356221"/>
              <a:ext cx="2111096" cy="338554"/>
              <a:chOff x="2847269" y="3356221"/>
              <a:chExt cx="2111096" cy="33855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84726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52333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57397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08948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514012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  <p:graphicFrame>
          <p:nvGraphicFramePr>
            <p:cNvPr id="65" name="Chart 64"/>
            <p:cNvGraphicFramePr>
              <a:graphicFrameLocks/>
            </p:cNvGraphicFramePr>
            <p:nvPr/>
          </p:nvGraphicFramePr>
          <p:xfrm>
            <a:off x="0" y="3621976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graphicFrame>
          <p:nvGraphicFramePr>
            <p:cNvPr id="72" name="Chart 71"/>
            <p:cNvGraphicFramePr>
              <a:graphicFrameLocks/>
            </p:cNvGraphicFramePr>
            <p:nvPr/>
          </p:nvGraphicFramePr>
          <p:xfrm>
            <a:off x="10534" y="5195679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111366" y="3356221"/>
              <a:ext cx="2111096" cy="338554"/>
              <a:chOff x="111366" y="3356221"/>
              <a:chExt cx="2111096" cy="3385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1366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6430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1494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73045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77810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7917013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3" y="1984590"/>
            <a:ext cx="1033342" cy="14051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515562"/>
            <a:ext cx="943316" cy="1405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33" y="5309635"/>
            <a:ext cx="1033342" cy="14051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3719688"/>
            <a:ext cx="943316" cy="14051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81886" y="3317466"/>
            <a:ext cx="9723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</a:rPr>
              <a:t>Forecast</a:t>
            </a:r>
            <a:endParaRPr lang="en-US" b="0" cap="none" spc="0" dirty="0">
              <a:ln w="0"/>
              <a:solidFill>
                <a:srgbClr val="FF0000"/>
              </a:solidFill>
            </a:endParaRPr>
          </a:p>
        </p:txBody>
      </p:sp>
      <p:grpSp>
        <p:nvGrpSpPr>
          <p:cNvPr id="6" name="Group 119"/>
          <p:cNvGrpSpPr/>
          <p:nvPr/>
        </p:nvGrpSpPr>
        <p:grpSpPr>
          <a:xfrm>
            <a:off x="6698831" y="247242"/>
            <a:ext cx="2662268" cy="6689666"/>
            <a:chOff x="0" y="270608"/>
            <a:chExt cx="2701731" cy="6689666"/>
          </a:xfrm>
        </p:grpSpPr>
        <p:graphicFrame>
          <p:nvGraphicFramePr>
            <p:cNvPr id="138" name="Chart 137"/>
            <p:cNvGraphicFramePr>
              <a:graphicFrameLocks/>
            </p:cNvGraphicFramePr>
            <p:nvPr/>
          </p:nvGraphicFramePr>
          <p:xfrm>
            <a:off x="2" y="270608"/>
            <a:ext cx="2657087" cy="1718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39" name="Chart 138"/>
            <p:cNvGraphicFramePr>
              <a:graphicFrameLocks/>
            </p:cNvGraphicFramePr>
            <p:nvPr/>
          </p:nvGraphicFramePr>
          <p:xfrm>
            <a:off x="0" y="5207571"/>
            <a:ext cx="2690979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40" name="Chart 139"/>
            <p:cNvGraphicFramePr>
              <a:graphicFrameLocks/>
            </p:cNvGraphicFramePr>
            <p:nvPr/>
          </p:nvGraphicFramePr>
          <p:xfrm>
            <a:off x="1" y="3611643"/>
            <a:ext cx="2701730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41" name="Chart 140"/>
            <p:cNvGraphicFramePr>
              <a:graphicFrameLocks/>
            </p:cNvGraphicFramePr>
            <p:nvPr/>
          </p:nvGraphicFramePr>
          <p:xfrm>
            <a:off x="1" y="1895669"/>
            <a:ext cx="2659440" cy="16048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grpSp>
        <p:nvGrpSpPr>
          <p:cNvPr id="7" name="Group 120"/>
          <p:cNvGrpSpPr/>
          <p:nvPr/>
        </p:nvGrpSpPr>
        <p:grpSpPr>
          <a:xfrm>
            <a:off x="6795025" y="3342353"/>
            <a:ext cx="2111096" cy="338554"/>
            <a:chOff x="96194" y="3365719"/>
            <a:chExt cx="2111096" cy="338554"/>
          </a:xfrm>
        </p:grpSpPr>
        <p:sp>
          <p:nvSpPr>
            <p:cNvPr id="133" name="Rectangle 132"/>
            <p:cNvSpPr/>
            <p:nvPr/>
          </p:nvSpPr>
          <p:spPr>
            <a:xfrm>
              <a:off x="96194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01258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06322" y="3365719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57873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762937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graphicFrame>
        <p:nvGraphicFramePr>
          <p:cNvPr id="122" name="Chart 12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895924309"/>
              </p:ext>
            </p:extLst>
          </p:nvPr>
        </p:nvGraphicFramePr>
        <p:xfrm>
          <a:off x="9238723" y="1871406"/>
          <a:ext cx="2620595" cy="1604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3" name="Chart 12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66300302"/>
              </p:ext>
            </p:extLst>
          </p:nvPr>
        </p:nvGraphicFramePr>
        <p:xfrm>
          <a:off x="9231340" y="254577"/>
          <a:ext cx="2618276" cy="171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982526663"/>
              </p:ext>
            </p:extLst>
          </p:nvPr>
        </p:nvGraphicFramePr>
        <p:xfrm>
          <a:off x="9258771" y="3590170"/>
          <a:ext cx="2662267" cy="1683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5" name="Chart 12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960703349"/>
              </p:ext>
            </p:extLst>
          </p:nvPr>
        </p:nvGraphicFramePr>
        <p:xfrm>
          <a:off x="9259532" y="5186650"/>
          <a:ext cx="2651673" cy="175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pSp>
        <p:nvGrpSpPr>
          <p:cNvPr id="8" name="Group 125"/>
          <p:cNvGrpSpPr/>
          <p:nvPr/>
        </p:nvGrpSpPr>
        <p:grpSpPr>
          <a:xfrm>
            <a:off x="9357621" y="3346014"/>
            <a:ext cx="2111096" cy="338554"/>
            <a:chOff x="2592115" y="3369380"/>
            <a:chExt cx="2111096" cy="338554"/>
          </a:xfrm>
        </p:grpSpPr>
        <p:sp>
          <p:nvSpPr>
            <p:cNvPr id="128" name="Rectangle 127"/>
            <p:cNvSpPr/>
            <p:nvPr/>
          </p:nvSpPr>
          <p:spPr>
            <a:xfrm>
              <a:off x="2592115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997179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402243" y="3369380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853794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258858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5429250" y="-70993"/>
            <a:ext cx="27089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Old-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MatLab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8" name="Rounded Rectangle 177">
            <a:hlinkClick r:id="rId13" action="ppaction://hlinksldjump"/>
          </p:cNvPr>
          <p:cNvSpPr/>
          <p:nvPr/>
        </p:nvSpPr>
        <p:spPr>
          <a:xfrm>
            <a:off x="10721213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9" name="Rounded Rectangle 178">
            <a:hlinkClick r:id="rId14" action="ppaction://hlinksldjump"/>
          </p:cNvPr>
          <p:cNvSpPr/>
          <p:nvPr/>
        </p:nvSpPr>
        <p:spPr>
          <a:xfrm>
            <a:off x="9339047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80" name="Rounded Rectangle 179">
            <a:hlinkClick r:id="rId15" action="ppaction://hlinksldjump"/>
          </p:cNvPr>
          <p:cNvSpPr/>
          <p:nvPr/>
        </p:nvSpPr>
        <p:spPr>
          <a:xfrm>
            <a:off x="7947356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sp>
        <p:nvSpPr>
          <p:cNvPr id="58" name="Rectangle 57"/>
          <p:cNvSpPr/>
          <p:nvPr/>
        </p:nvSpPr>
        <p:spPr>
          <a:xfrm>
            <a:off x="1934122" y="1077049"/>
            <a:ext cx="20527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Specification 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ounded Rectangle 58">
            <a:hlinkClick r:id="rId13" action="ppaction://hlinksldjump"/>
          </p:cNvPr>
          <p:cNvSpPr/>
          <p:nvPr/>
        </p:nvSpPr>
        <p:spPr>
          <a:xfrm>
            <a:off x="3945675" y="50800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60" name="Rounded Rectangle 59">
            <a:hlinkClick r:id="rId14" action="ppaction://hlinksldjump"/>
          </p:cNvPr>
          <p:cNvSpPr/>
          <p:nvPr/>
        </p:nvSpPr>
        <p:spPr>
          <a:xfrm>
            <a:off x="2563509" y="50800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61" name="Rounded Rectangle 60">
            <a:hlinkClick r:id="rId15" action="ppaction://hlinksldjump"/>
          </p:cNvPr>
          <p:cNvSpPr/>
          <p:nvPr/>
        </p:nvSpPr>
        <p:spPr>
          <a:xfrm>
            <a:off x="1171818" y="50800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0" y="3252466"/>
            <a:ext cx="5338903" cy="3599146"/>
            <a:chOff x="0" y="3356221"/>
            <a:chExt cx="5388382" cy="3599146"/>
          </a:xfrm>
        </p:grpSpPr>
        <p:grpSp>
          <p:nvGrpSpPr>
            <p:cNvPr id="63" name="Group 59"/>
            <p:cNvGrpSpPr/>
            <p:nvPr/>
          </p:nvGrpSpPr>
          <p:grpSpPr>
            <a:xfrm>
              <a:off x="2741087" y="3606736"/>
              <a:ext cx="2647295" cy="3348631"/>
              <a:chOff x="2741088" y="3606736"/>
              <a:chExt cx="2701731" cy="3348631"/>
            </a:xfrm>
          </p:grpSpPr>
          <p:graphicFrame>
            <p:nvGraphicFramePr>
              <p:cNvPr id="88" name="Chart 87"/>
              <p:cNvGraphicFramePr>
                <a:graphicFrameLocks/>
              </p:cNvGraphicFramePr>
              <p:nvPr/>
            </p:nvGraphicFramePr>
            <p:xfrm>
              <a:off x="2741088" y="5202664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graphicFrame>
            <p:nvGraphicFramePr>
              <p:cNvPr id="89" name="Chart 88"/>
              <p:cNvGraphicFramePr>
                <a:graphicFrameLocks/>
              </p:cNvGraphicFramePr>
              <p:nvPr/>
            </p:nvGraphicFramePr>
            <p:xfrm>
              <a:off x="2741089" y="3606736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</p:grpSp>
        <p:grpSp>
          <p:nvGrpSpPr>
            <p:cNvPr id="64" name="Group 61"/>
            <p:cNvGrpSpPr/>
            <p:nvPr/>
          </p:nvGrpSpPr>
          <p:grpSpPr>
            <a:xfrm>
              <a:off x="2847269" y="3356221"/>
              <a:ext cx="2111096" cy="338554"/>
              <a:chOff x="2847269" y="3356221"/>
              <a:chExt cx="2111096" cy="33855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84726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52333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57397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08948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514012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  <p:graphicFrame>
          <p:nvGraphicFramePr>
            <p:cNvPr id="65" name="Chart 64"/>
            <p:cNvGraphicFramePr>
              <a:graphicFrameLocks/>
            </p:cNvGraphicFramePr>
            <p:nvPr/>
          </p:nvGraphicFramePr>
          <p:xfrm>
            <a:off x="0" y="3621976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72" name="Chart 71"/>
            <p:cNvGraphicFramePr>
              <a:graphicFrameLocks/>
            </p:cNvGraphicFramePr>
            <p:nvPr/>
          </p:nvGraphicFramePr>
          <p:xfrm>
            <a:off x="10534" y="5195679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111366" y="3356221"/>
              <a:ext cx="2111096" cy="338554"/>
              <a:chOff x="111366" y="3356221"/>
              <a:chExt cx="2111096" cy="3385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1366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6430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1494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73045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77810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</p:grpSp>
      <p:sp>
        <p:nvSpPr>
          <p:cNvPr id="90" name="Oval 89"/>
          <p:cNvSpPr/>
          <p:nvPr/>
        </p:nvSpPr>
        <p:spPr>
          <a:xfrm>
            <a:off x="4171950" y="5454650"/>
            <a:ext cx="241300" cy="5461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17013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0"/>
            <a:ext cx="2962408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Original EMOSA specification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4913" y="584200"/>
            <a:ext cx="87138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80000" y="4546600"/>
            <a:ext cx="108875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04853" y="2819400"/>
            <a:ext cx="1201477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Contagion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82225291"/>
              </p:ext>
            </p:extLst>
          </p:nvPr>
        </p:nvGraphicFramePr>
        <p:xfrm>
          <a:off x="6604000" y="939800"/>
          <a:ext cx="5384800" cy="1828800"/>
        </p:xfrm>
        <a:graphic>
          <a:graphicData uri="http://schemas.openxmlformats.org/presentationml/2006/ole">
            <p:oleObj spid="_x0000_s37890" name="Equation" r:id="rId3" imgW="4063680" imgH="1358640" progId="Equation.DSMT4">
              <p:embed/>
            </p:oleObj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8729685" y="0"/>
            <a:ext cx="265828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New EMOSA specification</a:t>
            </a:r>
            <a:endParaRPr lang="en-US" dirty="0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215901" y="939800"/>
          <a:ext cx="4762500" cy="1828800"/>
        </p:xfrm>
        <a:graphic>
          <a:graphicData uri="http://schemas.openxmlformats.org/presentationml/2006/ole">
            <p:oleObj spid="_x0000_s37891" name="Equation" r:id="rId4" imgW="3593880" imgH="1358640" progId="Equation.DSMT4">
              <p:embed/>
            </p:oleObj>
          </a:graphicData>
        </a:graphic>
      </p:graphicFrame>
      <p:graphicFrame>
        <p:nvGraphicFramePr>
          <p:cNvPr id="1042" name="Object 18"/>
          <p:cNvGraphicFramePr>
            <a:graphicFrameLocks noChangeAspect="1"/>
          </p:cNvGraphicFramePr>
          <p:nvPr/>
        </p:nvGraphicFramePr>
        <p:xfrm>
          <a:off x="6705601" y="3022600"/>
          <a:ext cx="3282951" cy="1642533"/>
        </p:xfrm>
        <a:graphic>
          <a:graphicData uri="http://schemas.openxmlformats.org/presentationml/2006/ole">
            <p:oleObj spid="_x0000_s37892" name="Equation" r:id="rId5" imgW="2476440" imgH="1218960" progId="Equation.DSMT4">
              <p:embed/>
            </p:oleObj>
          </a:graphicData>
        </a:graphic>
      </p:graphicFrame>
      <p:graphicFrame>
        <p:nvGraphicFramePr>
          <p:cNvPr id="1043" name="Object 19"/>
          <p:cNvGraphicFramePr>
            <a:graphicFrameLocks noChangeAspect="1"/>
          </p:cNvGraphicFramePr>
          <p:nvPr/>
        </p:nvGraphicFramePr>
        <p:xfrm>
          <a:off x="508000" y="3022600"/>
          <a:ext cx="4375149" cy="1642533"/>
        </p:xfrm>
        <a:graphic>
          <a:graphicData uri="http://schemas.openxmlformats.org/presentationml/2006/ole">
            <p:oleObj spid="_x0000_s37893" name="Equation" r:id="rId6" imgW="3301920" imgH="1218960" progId="Equation.DSMT4">
              <p:embed/>
            </p:oleObj>
          </a:graphicData>
        </a:graphic>
      </p:graphicFrame>
      <p:graphicFrame>
        <p:nvGraphicFramePr>
          <p:cNvPr id="1044" name="Object 20"/>
          <p:cNvGraphicFramePr>
            <a:graphicFrameLocks noChangeAspect="1"/>
          </p:cNvGraphicFramePr>
          <p:nvPr/>
        </p:nvGraphicFramePr>
        <p:xfrm>
          <a:off x="4165601" y="5054600"/>
          <a:ext cx="3282951" cy="1642533"/>
        </p:xfrm>
        <a:graphic>
          <a:graphicData uri="http://schemas.openxmlformats.org/presentationml/2006/ole">
            <p:oleObj spid="_x0000_s37894" name="Equation" r:id="rId7" imgW="2476440" imgH="1218960" progId="Equation.DSMT4">
              <p:embed/>
            </p:oleObj>
          </a:graphicData>
        </a:graphic>
      </p:graphicFrame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3248025" y="323850"/>
            <a:ext cx="2695575" cy="2129790"/>
          </a:xfrm>
          <a:prstGeom prst="line">
            <a:avLst/>
          </a:prstGeom>
          <a:ln>
            <a:solidFill>
              <a:schemeClr val="bg1">
                <a:lumMod val="50000"/>
                <a:alpha val="2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/>
          <p:cNvGraphicFramePr/>
          <p:nvPr/>
        </p:nvGraphicFramePr>
        <p:xfrm>
          <a:off x="7620000" y="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Group 158"/>
          <p:cNvGrpSpPr/>
          <p:nvPr/>
        </p:nvGrpSpPr>
        <p:grpSpPr>
          <a:xfrm>
            <a:off x="6857253" y="4781549"/>
            <a:ext cx="4912156" cy="1831832"/>
            <a:chOff x="1087900" y="1750326"/>
            <a:chExt cx="4003556" cy="1373874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9217" name="Equation" r:id="rId5" imgW="1549080" imgH="228600" progId="Equation.DSMT4">
                <p:embed/>
              </p:oleObj>
            </a:graphicData>
          </a:graphic>
        </p:graphicFrame>
        <p:grpSp>
          <p:nvGrpSpPr>
            <p:cNvPr id="23" name="Group 160"/>
            <p:cNvGrpSpPr/>
            <p:nvPr/>
          </p:nvGrpSpPr>
          <p:grpSpPr>
            <a:xfrm>
              <a:off x="1138700" y="2321827"/>
              <a:ext cx="3844072" cy="552450"/>
              <a:chOff x="1138700" y="2321827"/>
              <a:chExt cx="3844072" cy="552450"/>
            </a:xfrm>
          </p:grpSpPr>
          <p:graphicFrame>
            <p:nvGraphicFramePr>
              <p:cNvPr id="27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957493768"/>
                  </p:ext>
                </p:extLst>
              </p:nvPr>
            </p:nvGraphicFramePr>
            <p:xfrm>
              <a:off x="2114286" y="2321827"/>
              <a:ext cx="2868486" cy="552450"/>
            </p:xfrm>
            <a:graphic>
              <a:graphicData uri="http://schemas.openxmlformats.org/presentationml/2006/ole">
                <p:oleObj spid="_x0000_s9218" name="Equation" r:id="rId6" imgW="2869920" imgH="558720" progId="Equation.DSMT4">
                  <p:embed/>
                </p:oleObj>
              </a:graphicData>
            </a:graphic>
          </p:graphicFrame>
          <p:graphicFrame>
            <p:nvGraphicFramePr>
              <p:cNvPr id="28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082888906"/>
                  </p:ext>
                </p:extLst>
              </p:nvPr>
            </p:nvGraphicFramePr>
            <p:xfrm>
              <a:off x="1138700" y="2362200"/>
              <a:ext cx="889002" cy="228600"/>
            </p:xfrm>
            <a:graphic>
              <a:graphicData uri="http://schemas.openxmlformats.org/presentationml/2006/ole">
                <p:oleObj spid="_x0000_s9219" name="Equation" r:id="rId7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24" name="Group 161"/>
            <p:cNvGrpSpPr/>
            <p:nvPr/>
          </p:nvGrpSpPr>
          <p:grpSpPr>
            <a:xfrm>
              <a:off x="1087900" y="1750326"/>
              <a:ext cx="4003556" cy="552450"/>
              <a:chOff x="1087900" y="1489976"/>
              <a:chExt cx="4003556" cy="552450"/>
            </a:xfrm>
          </p:grpSpPr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016271593"/>
                  </p:ext>
                </p:extLst>
              </p:nvPr>
            </p:nvGraphicFramePr>
            <p:xfrm>
              <a:off x="2014655" y="1489976"/>
              <a:ext cx="3076801" cy="552450"/>
            </p:xfrm>
            <a:graphic>
              <a:graphicData uri="http://schemas.openxmlformats.org/presentationml/2006/ole">
                <p:oleObj spid="_x0000_s9220" name="Equation" r:id="rId8" imgW="3085920" imgH="558720" progId="Equation.DSMT4">
                  <p:embed/>
                </p:oleObj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269341384"/>
                  </p:ext>
                </p:extLst>
              </p:nvPr>
            </p:nvGraphicFramePr>
            <p:xfrm>
              <a:off x="1087900" y="1523999"/>
              <a:ext cx="965201" cy="228600"/>
            </p:xfrm>
            <a:graphic>
              <a:graphicData uri="http://schemas.openxmlformats.org/presentationml/2006/ole">
                <p:oleObj spid="_x0000_s9221" name="Equation" r:id="rId9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29" name="Group 28"/>
          <p:cNvGrpSpPr/>
          <p:nvPr/>
        </p:nvGrpSpPr>
        <p:grpSpPr>
          <a:xfrm>
            <a:off x="479313" y="4807441"/>
            <a:ext cx="4394200" cy="1828800"/>
            <a:chOff x="1320800" y="1752600"/>
            <a:chExt cx="3581400" cy="1371600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91454673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9222" name="Equation" r:id="rId10" imgW="1549080" imgH="228600" progId="Equation.DSMT4">
                <p:embed/>
              </p:oleObj>
            </a:graphicData>
          </a:graphic>
        </p:graphicFrame>
        <p:grpSp>
          <p:nvGrpSpPr>
            <p:cNvPr id="31" name="Group 14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486771795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9223" name="Equation" r:id="rId11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39469928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9224" name="Equation" r:id="rId12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32" name="Group 14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185677501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9225" name="Equation" r:id="rId13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0998620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9226" name="Equation" r:id="rId14" imgW="965160" imgH="228600" progId="Equation.DSMT4">
                  <p:embed/>
                </p:oleObj>
              </a:graphicData>
            </a:graphic>
          </p:graphicFrame>
        </p:grpSp>
      </p:grpSp>
      <p:graphicFrame>
        <p:nvGraphicFramePr>
          <p:cNvPr id="37" name="Chart 36"/>
          <p:cNvGraphicFramePr/>
          <p:nvPr/>
        </p:nvGraphicFramePr>
        <p:xfrm>
          <a:off x="0" y="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531870" y="0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WinBUGS</a:t>
            </a:r>
            <a:endParaRPr lang="en-US" b="1" dirty="0" smtClean="0"/>
          </a:p>
          <a:p>
            <a:r>
              <a:rPr lang="en-US" b="1" dirty="0" smtClean="0"/>
              <a:t>OLD/Original</a:t>
            </a:r>
            <a:br>
              <a:rPr lang="en-US" b="1" dirty="0" smtClean="0"/>
            </a:br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678930" y="0"/>
            <a:ext cx="1111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WinBUGS</a:t>
            </a:r>
            <a:endParaRPr lang="en-US" b="1" dirty="0" smtClean="0"/>
          </a:p>
          <a:p>
            <a:r>
              <a:rPr lang="en-US" b="1" dirty="0" smtClean="0"/>
              <a:t>NEW</a:t>
            </a:r>
          </a:p>
          <a:p>
            <a:r>
              <a:rPr lang="en-US" b="1" dirty="0" smtClean="0"/>
              <a:t>Gauss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919980" y="864870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DIC</a:t>
            </a:r>
            <a:endParaRPr lang="en-US" sz="5400" b="1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40400" y="2032000"/>
            <a:ext cx="0" cy="176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08600" y="3848100"/>
            <a:ext cx="10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fit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219700" y="1651000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Worse fit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177157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5553" y="215900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MatLab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7252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9804" y="215900"/>
            <a:ext cx="3232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WinBugs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0"/>
            <a:ext cx="6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547376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586" y="9062"/>
            <a:ext cx="7365541" cy="683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651" y="3357430"/>
            <a:ext cx="3764610" cy="3495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5960" y="-2"/>
            <a:ext cx="3764141" cy="350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49774" y="215900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new WinBugs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846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75553" y="215900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MatLab</a:t>
            </a:r>
            <a:endParaRPr 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27272520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041854" y="2223936"/>
            <a:ext cx="3159957" cy="303301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330506" y="2640132"/>
            <a:ext cx="3871305" cy="303301"/>
          </a:xfrm>
          <a:prstGeom prst="rect">
            <a:avLst/>
          </a:prstGeom>
          <a:solidFill>
            <a:schemeClr val="accent5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110417" y="2291276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790946" y="2294567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395674" y="2703909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9881" y="2703909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90946" y="2697444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0"/>
            <a:endCxn id="2" idx="2"/>
          </p:cNvCxnSpPr>
          <p:nvPr/>
        </p:nvCxnSpPr>
        <p:spPr>
          <a:xfrm flipV="1">
            <a:off x="6662374" y="2481777"/>
            <a:ext cx="714743" cy="222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" idx="0"/>
            <a:endCxn id="3" idx="0"/>
          </p:cNvCxnSpPr>
          <p:nvPr/>
        </p:nvCxnSpPr>
        <p:spPr>
          <a:xfrm rot="16200000" flipH="1">
            <a:off x="7715735" y="1952657"/>
            <a:ext cx="3291" cy="680529"/>
          </a:xfrm>
          <a:prstGeom prst="curvedConnector3">
            <a:avLst>
              <a:gd name="adj1" fmla="val -69462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826808" y="2299435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826808" y="2702312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/>
          <p:cNvCxnSpPr>
            <a:stCxn id="3" idx="0"/>
            <a:endCxn id="12" idx="0"/>
          </p:cNvCxnSpPr>
          <p:nvPr/>
        </p:nvCxnSpPr>
        <p:spPr>
          <a:xfrm rot="16200000" flipH="1">
            <a:off x="8295533" y="2056679"/>
            <a:ext cx="17223" cy="492998"/>
          </a:xfrm>
          <a:prstGeom prst="curvedConnector3">
            <a:avLst>
              <a:gd name="adj1" fmla="val -13272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442030" y="2311790"/>
            <a:ext cx="217228" cy="1775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42030" y="2709689"/>
            <a:ext cx="217228" cy="1775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2" idx="0"/>
            <a:endCxn id="9" idx="0"/>
          </p:cNvCxnSpPr>
          <p:nvPr/>
        </p:nvCxnSpPr>
        <p:spPr>
          <a:xfrm rot="5400000" flipH="1" flipV="1">
            <a:off x="8815899" y="2034181"/>
            <a:ext cx="12355" cy="542864"/>
          </a:xfrm>
          <a:prstGeom prst="curvedConnector3">
            <a:avLst>
              <a:gd name="adj1" fmla="val 19502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389259" y="2255721"/>
            <a:ext cx="7328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Predicted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9416970" y="2682798"/>
            <a:ext cx="7344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Observed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6323957" y="2259726"/>
            <a:ext cx="646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FULL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577388" y="2239092"/>
            <a:ext cx="3871305" cy="719497"/>
            <a:chOff x="1685180" y="1779301"/>
            <a:chExt cx="3871305" cy="719497"/>
          </a:xfrm>
        </p:grpSpPr>
        <p:sp>
          <p:nvSpPr>
            <p:cNvPr id="34" name="Rectangle 33"/>
            <p:cNvSpPr/>
            <p:nvPr/>
          </p:nvSpPr>
          <p:spPr>
            <a:xfrm>
              <a:off x="2396528" y="1779301"/>
              <a:ext cx="3159957" cy="303301"/>
            </a:xfrm>
            <a:prstGeom prst="rect">
              <a:avLst/>
            </a:prstGeom>
            <a:solidFill>
              <a:srgbClr val="7030A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5180" y="2195497"/>
              <a:ext cx="3871305" cy="303301"/>
            </a:xfrm>
            <a:prstGeom prst="rect">
              <a:avLst/>
            </a:prstGeom>
            <a:solidFill>
              <a:schemeClr val="accent5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520023" y="183530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200552" y="1838597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05280" y="2247939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29487" y="2247939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200552" y="2241474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7" idx="0"/>
              <a:endCxn id="15" idx="2"/>
            </p:cNvCxnSpPr>
            <p:nvPr/>
          </p:nvCxnSpPr>
          <p:spPr>
            <a:xfrm flipV="1">
              <a:off x="2071980" y="2025807"/>
              <a:ext cx="714743" cy="222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4236414" y="1843465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236414" y="224634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851636" y="1855820"/>
              <a:ext cx="217228" cy="17756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851636" y="2253719"/>
              <a:ext cx="217228" cy="17756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18" idx="0"/>
              <a:endCxn id="16" idx="2"/>
            </p:cNvCxnSpPr>
            <p:nvPr/>
          </p:nvCxnSpPr>
          <p:spPr>
            <a:xfrm flipV="1">
              <a:off x="2796187" y="2029098"/>
              <a:ext cx="671065" cy="218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9" idx="0"/>
              <a:endCxn id="23" idx="2"/>
            </p:cNvCxnSpPr>
            <p:nvPr/>
          </p:nvCxnSpPr>
          <p:spPr>
            <a:xfrm flipV="1">
              <a:off x="3467252" y="2033389"/>
              <a:ext cx="492998" cy="208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4" idx="0"/>
              <a:endCxn id="21" idx="2"/>
            </p:cNvCxnSpPr>
            <p:nvPr/>
          </p:nvCxnSpPr>
          <p:spPr>
            <a:xfrm flipV="1">
              <a:off x="3960250" y="2033966"/>
              <a:ext cx="542864" cy="219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786291" y="1809740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STEP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43933" y="1811086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71644" y="2209588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4116489" y="3367093"/>
            <a:ext cx="1466889" cy="2139639"/>
            <a:chOff x="4068864" y="3395668"/>
            <a:chExt cx="1466889" cy="2139639"/>
          </a:xfrm>
        </p:grpSpPr>
        <p:sp>
          <p:nvSpPr>
            <p:cNvPr id="40" name="Rounded Rectangle 39"/>
            <p:cNvSpPr/>
            <p:nvPr/>
          </p:nvSpPr>
          <p:spPr>
            <a:xfrm>
              <a:off x="4902607" y="387550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902607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169412" y="346402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169412" y="385563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169412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/>
            <p:cNvCxnSpPr>
              <a:stCxn id="42" idx="3"/>
              <a:endCxn id="40" idx="0"/>
            </p:cNvCxnSpPr>
            <p:nvPr/>
          </p:nvCxnSpPr>
          <p:spPr>
            <a:xfrm>
              <a:off x="4702812" y="3559277"/>
              <a:ext cx="466495" cy="31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169412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902607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169412" y="4638856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802860" y="5269444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068864" y="5273697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02607" y="4632703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43" idx="3"/>
              <a:endCxn id="41" idx="0"/>
            </p:cNvCxnSpPr>
            <p:nvPr/>
          </p:nvCxnSpPr>
          <p:spPr>
            <a:xfrm>
              <a:off x="4702812" y="3950887"/>
              <a:ext cx="466495" cy="296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4" idx="3"/>
              <a:endCxn id="59" idx="0"/>
            </p:cNvCxnSpPr>
            <p:nvPr/>
          </p:nvCxnSpPr>
          <p:spPr>
            <a:xfrm>
              <a:off x="4702812" y="4342497"/>
              <a:ext cx="466495" cy="290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1" idx="3"/>
              <a:endCxn id="48" idx="0"/>
            </p:cNvCxnSpPr>
            <p:nvPr/>
          </p:nvCxnSpPr>
          <p:spPr>
            <a:xfrm>
              <a:off x="4702812" y="4731169"/>
              <a:ext cx="466495" cy="293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4846179" y="3395668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STEP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191412" y="3367093"/>
            <a:ext cx="1466889" cy="2139639"/>
            <a:chOff x="5905662" y="3395668"/>
            <a:chExt cx="1466889" cy="2139639"/>
          </a:xfrm>
        </p:grpSpPr>
        <p:cxnSp>
          <p:nvCxnSpPr>
            <p:cNvPr id="49" name="Curved Connector 48"/>
            <p:cNvCxnSpPr>
              <a:stCxn id="103" idx="3"/>
              <a:endCxn id="104" idx="3"/>
            </p:cNvCxnSpPr>
            <p:nvPr/>
          </p:nvCxnSpPr>
          <p:spPr>
            <a:xfrm>
              <a:off x="7272805" y="3970753"/>
              <a:ext cx="12700" cy="37174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Rounded Rectangle 102"/>
            <p:cNvSpPr/>
            <p:nvPr/>
          </p:nvSpPr>
          <p:spPr>
            <a:xfrm>
              <a:off x="6739405" y="387550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739405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006210" y="346402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6006210" y="385563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006210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Arrow Connector 107"/>
            <p:cNvCxnSpPr>
              <a:stCxn id="105" idx="3"/>
              <a:endCxn id="103" idx="0"/>
            </p:cNvCxnSpPr>
            <p:nvPr/>
          </p:nvCxnSpPr>
          <p:spPr>
            <a:xfrm>
              <a:off x="6539610" y="3559277"/>
              <a:ext cx="466495" cy="31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ounded Rectangle 108"/>
            <p:cNvSpPr/>
            <p:nvPr/>
          </p:nvSpPr>
          <p:spPr>
            <a:xfrm>
              <a:off x="6006210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739405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006210" y="4638856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9658" y="5269444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05662" y="5273697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739405" y="4632703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82977" y="3395668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FULL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  <p:cxnSp>
          <p:nvCxnSpPr>
            <p:cNvPr id="121" name="Curved Connector 120"/>
            <p:cNvCxnSpPr>
              <a:stCxn id="104" idx="3"/>
              <a:endCxn id="114" idx="3"/>
            </p:cNvCxnSpPr>
            <p:nvPr/>
          </p:nvCxnSpPr>
          <p:spPr>
            <a:xfrm>
              <a:off x="7272805" y="4342497"/>
              <a:ext cx="12700" cy="382519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4" idx="3"/>
              <a:endCxn id="110" idx="3"/>
            </p:cNvCxnSpPr>
            <p:nvPr/>
          </p:nvCxnSpPr>
          <p:spPr>
            <a:xfrm>
              <a:off x="7272805" y="4725016"/>
              <a:ext cx="12700" cy="39482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3172549" y="1080943"/>
            <a:ext cx="5554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predictions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3892" y="3255010"/>
            <a:ext cx="271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STEP</a:t>
            </a:r>
            <a:r>
              <a:rPr lang="en-US" dirty="0" smtClean="0"/>
              <a:t> forecast</a:t>
            </a:r>
          </a:p>
          <a:p>
            <a:pPr algn="r"/>
            <a:r>
              <a:rPr lang="en-US" dirty="0" smtClean="0"/>
              <a:t>the values of prevalences for each next year</a:t>
            </a:r>
          </a:p>
          <a:p>
            <a:pPr algn="r"/>
            <a:r>
              <a:rPr lang="en-US" dirty="0"/>
              <a:t>a</a:t>
            </a:r>
            <a:r>
              <a:rPr lang="en-US" dirty="0" smtClean="0"/>
              <a:t>re modeled from the </a:t>
            </a:r>
            <a:r>
              <a:rPr lang="en-US" dirty="0" smtClean="0">
                <a:solidFill>
                  <a:srgbClr val="FF0000"/>
                </a:solidFill>
              </a:rPr>
              <a:t>observed </a:t>
            </a:r>
            <a:r>
              <a:rPr lang="en-US" dirty="0" smtClean="0"/>
              <a:t>values </a:t>
            </a:r>
          </a:p>
          <a:p>
            <a:pPr algn="r"/>
            <a:r>
              <a:rPr lang="en-US" dirty="0" smtClean="0"/>
              <a:t>of the previous year</a:t>
            </a:r>
          </a:p>
          <a:p>
            <a:pPr algn="r"/>
            <a:r>
              <a:rPr lang="en-US" dirty="0" smtClean="0"/>
              <a:t>Useful in </a:t>
            </a:r>
            <a:r>
              <a:rPr lang="en-US" dirty="0" smtClean="0">
                <a:solidFill>
                  <a:srgbClr val="FF0000"/>
                </a:solidFill>
              </a:rPr>
              <a:t>predicting</a:t>
            </a:r>
            <a:r>
              <a:rPr lang="en-US" dirty="0" smtClean="0"/>
              <a:t> person’s  </a:t>
            </a:r>
            <a:r>
              <a:rPr lang="en-US" dirty="0" smtClean="0">
                <a:solidFill>
                  <a:srgbClr val="FF0000"/>
                </a:solidFill>
              </a:rPr>
              <a:t>state</a:t>
            </a:r>
            <a:r>
              <a:rPr lang="en-US" dirty="0" smtClean="0"/>
              <a:t> next year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187364" y="3265279"/>
            <a:ext cx="271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FULL </a:t>
            </a:r>
            <a:r>
              <a:rPr lang="en-US" dirty="0" smtClean="0"/>
              <a:t>forecast</a:t>
            </a:r>
          </a:p>
          <a:p>
            <a:r>
              <a:rPr lang="en-US" dirty="0" smtClean="0"/>
              <a:t>the values of prevalences for each next year</a:t>
            </a:r>
          </a:p>
          <a:p>
            <a:r>
              <a:rPr lang="en-US" dirty="0"/>
              <a:t>a</a:t>
            </a:r>
            <a:r>
              <a:rPr lang="en-US" dirty="0" smtClean="0"/>
              <a:t>re modeled from the </a:t>
            </a:r>
            <a:r>
              <a:rPr lang="en-US" dirty="0" smtClean="0">
                <a:solidFill>
                  <a:srgbClr val="FF0000"/>
                </a:solidFill>
              </a:rPr>
              <a:t>predicted </a:t>
            </a:r>
            <a:r>
              <a:rPr lang="en-US" dirty="0" smtClean="0"/>
              <a:t>values </a:t>
            </a:r>
          </a:p>
          <a:p>
            <a:r>
              <a:rPr lang="en-US" dirty="0"/>
              <a:t>o</a:t>
            </a:r>
            <a:r>
              <a:rPr lang="en-US" dirty="0" smtClean="0"/>
              <a:t>f the previous year</a:t>
            </a:r>
          </a:p>
          <a:p>
            <a:r>
              <a:rPr lang="en-US" dirty="0" smtClean="0"/>
              <a:t>Useful in </a:t>
            </a:r>
            <a:r>
              <a:rPr lang="en-US" dirty="0" smtClean="0">
                <a:solidFill>
                  <a:srgbClr val="FF0000"/>
                </a:solidFill>
              </a:rPr>
              <a:t>explaining</a:t>
            </a:r>
            <a:r>
              <a:rPr lang="en-US" dirty="0" smtClean="0"/>
              <a:t> person’s  </a:t>
            </a:r>
            <a:r>
              <a:rPr lang="en-US" dirty="0" smtClean="0">
                <a:solidFill>
                  <a:srgbClr val="FF0000"/>
                </a:solidFill>
              </a:rPr>
              <a:t>trajectory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1" name="Straight Connector 140"/>
          <p:cNvCxnSpPr>
            <a:stCxn id="129" idx="2"/>
          </p:cNvCxnSpPr>
          <p:nvPr/>
        </p:nvCxnSpPr>
        <p:spPr>
          <a:xfrm>
            <a:off x="5949688" y="2004273"/>
            <a:ext cx="0" cy="3672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47812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3288230"/>
            <a:ext cx="8369699" cy="3472415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82" name="Group 281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229" name="Rectangle 228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256" name="Picture 2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2" cy="3571449"/>
          </a:xfrm>
          <a:prstGeom prst="rect">
            <a:avLst/>
          </a:prstGeom>
        </p:spPr>
      </p:pic>
      <p:cxnSp>
        <p:nvCxnSpPr>
          <p:cNvPr id="307" name="Straight Connector 306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324" name="Group 32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26" name="Group 325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327" name="Group 326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32" name="Rectangle 331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8" name="Group 327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5" name="Group 334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336" name="Group 33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37" name="Group 33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4" name="Group 343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345" name="Group 34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6" name="Group 34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47" name="Rectangle 34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408" name="Picture 40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09" name="Picture 40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14" name="Group 413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353" name="Rectangle 35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374" name="Group 373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72" name="Group 37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73" name="Rectangle 37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78" name="Rectangle 377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77" name="Rectangle 376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89" name="Rectangle 388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88" name="Rectangle 387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98" name="Group 397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400" name="Rectangle 399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99" name="Rectangle 398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304" name="Group 303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1" name="TextBox 29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292" name="Rectangle 291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308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309" name="Group 308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310" name="Straight Connector 309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3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314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315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316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410" name="Rectangle 409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47" name="Group 146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48" name="Object 1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91454673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1066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149" name="Group 14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53" name="Object 1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486771795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1067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154" name="Object 1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39469928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1068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150" name="Group 14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51" name="Object 15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185677501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1069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152" name="Object 15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20998620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1070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159" name="Group 15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71" name="Rounded Rectangle 270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72" name="Rounded Rectangle 271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73" name="Rounded Rectangle 272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6" name="Rounded Rectangle 275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77" name="Rounded Rectangle 276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78" name="Rounded Rectangle 277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55" name="Rounded Rectangle 154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56" name="Rounded Rectangle 155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57" name="Rounded Rectangle 156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0" name="Rounded Rectangle 159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61" name="TextBox 160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5067895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2" cy="357144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74" name="Rectangle 73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81" name="Picture 8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99" name="Picture 9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3288230"/>
            <a:ext cx="8369698" cy="3472415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102" name="Rectangle 10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75" name="Rectangle 17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65" name="Rectangle 16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55" name="Rectangle 15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140" name="Rectangle 13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134" name="Rectangle 13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12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13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13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125" name="Rectangle 12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84" name="Group 18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85" name="Group 18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87" name="Rectangle 18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94" name="Group 19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02" name="Group 20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1" name="Group 21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212" name="Group 21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220" name="Straight Connector 21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222" name="Object 2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="" xmlns:p14="http://schemas.microsoft.com/office/powerpoint/2010/main" val="218983496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p:oleObj spid="_x0000_s2090" name="Equation" r:id="rId11" imgW="1549080" imgH="228600" progId="Equation.DSMT4">
                <p:embed/>
              </p:oleObj>
            </a:graphicData>
          </a:graphic>
        </p:graphicFrame>
        <p:grpSp>
          <p:nvGrpSpPr>
            <p:cNvPr id="223" name="Group 22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227" name="Object 2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592124098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p:oleObj spid="_x0000_s2091" name="Equation" r:id="rId12" imgW="2412720" imgH="558720" progId="Equation.DSMT4">
                  <p:embed/>
                </p:oleObj>
              </a:graphicData>
            </a:graphic>
          </p:graphicFrame>
          <p:graphicFrame>
            <p:nvGraphicFramePr>
              <p:cNvPr id="228" name="Object 2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997856176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p:oleObj spid="_x0000_s2092" name="Equation" r:id="rId13" imgW="888840" imgH="228600" progId="Equation.DSMT4">
                  <p:embed/>
                </p:oleObj>
              </a:graphicData>
            </a:graphic>
          </p:graphicFrame>
        </p:grpSp>
        <p:grpSp>
          <p:nvGrpSpPr>
            <p:cNvPr id="224" name="Group 22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225" name="Object 2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1062798592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p:oleObj spid="_x0000_s2093" name="Equation" r:id="rId14" imgW="2616120" imgH="558720" progId="Equation.DSMT4">
                  <p:embed/>
                </p:oleObj>
              </a:graphicData>
            </a:graphic>
          </p:graphicFrame>
          <p:graphicFrame>
            <p:nvGraphicFramePr>
              <p:cNvPr id="226" name="Object 2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="" xmlns:p14="http://schemas.microsoft.com/office/powerpoint/2010/main" val="396604121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p:oleObj spid="_x0000_s2094" name="Equation" r:id="rId15" imgW="965160" imgH="228600" progId="Equation.DSMT4">
                  <p:embed/>
                </p:oleObj>
              </a:graphicData>
            </a:graphic>
          </p:graphicFrame>
        </p:grpSp>
      </p:grpSp>
      <p:grpSp>
        <p:nvGrpSpPr>
          <p:cNvPr id="229" name="Group 22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30" name="Rounded Rectangle 229">
              <a:hlinkClick r:id="rId16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1" name="Rounded Rectangle 230">
              <a:hlinkClick r:id="rId17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32" name="Rounded Rectangle 231">
              <a:hlinkClick r:id="rId18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5" name="Rounded Rectangle 234">
              <a:hlinkClick r:id="rId19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6" name="Rounded Rectangle 235">
              <a:hlinkClick r:id="rId20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37" name="Rounded Rectangle 236">
              <a:hlinkClick r:id="rId21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38" name="Rounded Rectangle 237">
              <a:hlinkClick r:id="rId7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9" name="Rounded Rectangle 238">
              <a:hlinkClick r:id="rId2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40" name="Rounded Rectangle 239">
              <a:hlinkClick r:id="rId2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2" name="Rounded Rectangle 241">
            <a:hlinkClick r:id="rId2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247" name="Group 246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248" name="TextBox 247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11586721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0" cap="rnd">
          <a:solidFill>
            <a:schemeClr val="tx1">
              <a:alpha val="2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10926</TotalTime>
  <Words>1881</Words>
  <Application>Microsoft Office PowerPoint</Application>
  <PresentationFormat>Custom</PresentationFormat>
  <Paragraphs>1257</Paragraphs>
  <Slides>20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Equation</vt:lpstr>
      <vt:lpstr>MathType 6.0 Equation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Vanderbilt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Koval</dc:creator>
  <cp:lastModifiedBy>kovalav</cp:lastModifiedBy>
  <cp:revision>99</cp:revision>
  <dcterms:created xsi:type="dcterms:W3CDTF">2013-02-13T20:36:56Z</dcterms:created>
  <dcterms:modified xsi:type="dcterms:W3CDTF">2013-02-28T16:36:52Z</dcterms:modified>
</cp:coreProperties>
</file>